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3" r:id="rId3"/>
    <p:sldId id="268" r:id="rId4"/>
    <p:sldId id="274" r:id="rId5"/>
    <p:sldId id="270" r:id="rId6"/>
    <p:sldId id="272" r:id="rId7"/>
    <p:sldId id="261" r:id="rId8"/>
    <p:sldId id="271" r:id="rId9"/>
    <p:sldId id="260" r:id="rId10"/>
    <p:sldId id="266" r:id="rId11"/>
    <p:sldId id="262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Светлый стиль 1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Светлый стиль 1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Светлый стиль 2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62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55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svetlanabronnikova/Desktop/_%20&#1042;&#1086;&#1088;&#1086;&#1085;&#1086;&#1074;&#1086;/&#1055;&#1088;&#1072;&#1074;&#1083;&#1077;&#1085;&#1080;&#1077;%202021-2022/&#1050;&#1086;&#1087;&#1080;&#1103;%20&#1050;&#1085;&#1080;&#1075;&#1072;%20&#1088;&#1077;&#1075;&#1080;&#1089;&#1090;&#1088;&#1072;&#1094;&#1080;&#1080;%20(&#1056;&#1072;&#1073;&#1086;&#1095;&#1072;&#1103;%20&#1082;&#1085;&#1080;&#1075;&#1072;%20-%20&#1041;&#1088;&#1086;&#1085;&#1085;&#1080;&#1082;&#1086;&#1074;&#1072;)%20-%2006-2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svetlanabronnikova/Desktop/_%20&#1042;&#1086;&#1088;&#1086;&#1085;&#1086;&#1074;&#1086;/&#1055;&#1088;&#1072;&#1074;&#1083;&#1077;&#1085;&#1080;&#1077;%202021-2022/&#1050;&#1086;&#1087;&#1080;&#1103;%20&#1050;&#1085;&#1080;&#1075;&#1072;%20&#1088;&#1077;&#1075;&#1080;&#1089;&#1090;&#1088;&#1072;&#1094;&#1080;&#1080;%20(&#1056;&#1072;&#1073;&#1086;&#1095;&#1072;&#1103;%20&#1082;&#1085;&#1080;&#1075;&#1072;%20-%20&#1041;&#1088;&#1086;&#1085;&#1085;&#1080;&#1082;&#1086;&#1074;&#1072;)%20-%2006-22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4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5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svetlanabronnikova/Desktop/_%20&#1042;&#1086;&#1088;&#1086;&#1085;&#1086;&#1074;&#1086;/&#1055;&#1088;&#1072;&#1074;&#1083;&#1077;&#1085;&#1080;&#1077;%202021-2022/&#1050;&#1086;&#1087;&#1080;&#1103;%20&#1050;&#1085;&#1080;&#1075;&#1072;%20&#1088;&#1077;&#1075;&#1080;&#1089;&#1090;&#1088;&#1072;&#1094;&#1080;&#1080;%20(&#1056;&#1072;&#1073;&#1086;&#1095;&#1072;&#1103;%20&#1082;&#1085;&#1080;&#1075;&#1072;%20-%20&#1041;&#1088;&#1086;&#1085;&#1085;&#1080;&#1082;&#1086;&#1074;&#1072;)%20-%2006-22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225287073490815"/>
          <c:y val="0.26867599883347915"/>
          <c:w val="0.37153592519685041"/>
          <c:h val="0.66050831146106737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FA2-164C-A920-D3F19B0DC57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FA2-164C-A920-D3F19B0DC57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FA2-164C-A920-D3F19B0DC57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6FA2-164C-A920-D3F19B0DC57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6FA2-164C-A920-D3F19B0DC570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6FA2-164C-A920-D3F19B0DC570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6FA2-164C-A920-D3F19B0DC570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6FA2-164C-A920-D3F19B0DC570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6FA2-164C-A920-D3F19B0DC570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6FA2-164C-A920-D3F19B0DC570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6FA2-164C-A920-D3F19B0DC570}"/>
              </c:ext>
            </c:extLst>
          </c:dPt>
          <c:dLbls>
            <c:dLbl>
              <c:idx val="0"/>
              <c:layout>
                <c:manualLayout>
                  <c:x val="-0.14374999999999999"/>
                  <c:y val="-7.592592592592592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FA2-164C-A920-D3F19B0DC570}"/>
                </c:ext>
              </c:extLst>
            </c:dLbl>
            <c:dLbl>
              <c:idx val="1"/>
              <c:layout>
                <c:manualLayout>
                  <c:x val="0"/>
                  <c:y val="0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FA2-164C-A920-D3F19B0DC570}"/>
                </c:ext>
              </c:extLst>
            </c:dLbl>
            <c:dLbl>
              <c:idx val="2"/>
              <c:layout>
                <c:manualLayout>
                  <c:x val="-2.5000000000000001E-2"/>
                  <c:y val="-5.9259259259259324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FA2-164C-A920-D3F19B0DC570}"/>
                </c:ext>
              </c:extLst>
            </c:dLbl>
            <c:dLbl>
              <c:idx val="4"/>
              <c:layout>
                <c:manualLayout>
                  <c:x val="-7.2916666666666668E-3"/>
                  <c:y val="2.2222222222222154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FA2-164C-A920-D3F19B0DC570}"/>
                </c:ext>
              </c:extLst>
            </c:dLbl>
            <c:dLbl>
              <c:idx val="5"/>
              <c:layout>
                <c:manualLayout>
                  <c:x val="-2.6041666666666668E-2"/>
                  <c:y val="1.6666666666666632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FA2-164C-A920-D3F19B0DC570}"/>
                </c:ext>
              </c:extLst>
            </c:dLbl>
            <c:dLbl>
              <c:idx val="6"/>
              <c:layout>
                <c:manualLayout>
                  <c:x val="-5.6249999999999988E-2"/>
                  <c:y val="-3.3950225088053312E-17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6FA2-164C-A920-D3F19B0DC570}"/>
                </c:ext>
              </c:extLst>
            </c:dLbl>
            <c:dLbl>
              <c:idx val="7"/>
              <c:layout>
                <c:manualLayout>
                  <c:x val="-0.1"/>
                  <c:y val="1.8518518518518179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6FA2-164C-A920-D3F19B0DC570}"/>
                </c:ext>
              </c:extLst>
            </c:dLbl>
            <c:dLbl>
              <c:idx val="8"/>
              <c:layout>
                <c:manualLayout>
                  <c:x val="-4.0625000000000036E-2"/>
                  <c:y val="-1.8518518518518519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6FA2-164C-A920-D3F19B0DC570}"/>
                </c:ext>
              </c:extLst>
            </c:dLbl>
            <c:dLbl>
              <c:idx val="9"/>
              <c:layout>
                <c:manualLayout>
                  <c:x val="7.7083333333333295E-2"/>
                  <c:y val="-2.0370370370370403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6FA2-164C-A920-D3F19B0DC570}"/>
                </c:ext>
              </c:extLst>
            </c:dLbl>
            <c:dLbl>
              <c:idx val="10"/>
              <c:layout>
                <c:manualLayout>
                  <c:x val="0.16562499999999999"/>
                  <c:y val="2.4074074074074074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6FA2-164C-A920-D3F19B0DC57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'П 2022'!$A$64:$A$74</c:f>
              <c:strCache>
                <c:ptCount val="11"/>
                <c:pt idx="0">
                  <c:v>ЧВ текущего периода 21/22</c:v>
                </c:pt>
                <c:pt idx="1">
                  <c:v>ЧВ будущих периодов 22/23/24</c:v>
                </c:pt>
                <c:pt idx="2">
                  <c:v>Освещение (зима)</c:v>
                </c:pt>
                <c:pt idx="3">
                  <c:v>Погашение долга - МЭС</c:v>
                </c:pt>
                <c:pt idx="4">
                  <c:v>Погашение долга - ЧВ 17/18</c:v>
                </c:pt>
                <c:pt idx="5">
                  <c:v>Погашение долга - ЧВ 18/19</c:v>
                </c:pt>
                <c:pt idx="6">
                  <c:v>Погашение долга - ЧВ 19/20</c:v>
                </c:pt>
                <c:pt idx="7">
                  <c:v>Погашение долга - ЧВ 20/21</c:v>
                </c:pt>
                <c:pt idx="8">
                  <c:v>Погашение долга - ЦВ мусор</c:v>
                </c:pt>
                <c:pt idx="9">
                  <c:v>Погашение долга - ЦВ транспорт</c:v>
                </c:pt>
                <c:pt idx="10">
                  <c:v>Погашение долга - ЦВ межевание</c:v>
                </c:pt>
              </c:strCache>
            </c:strRef>
          </c:cat>
          <c:val>
            <c:numRef>
              <c:f>'П 2022'!$B$64:$B$74</c:f>
              <c:numCache>
                <c:formatCode>_(* #,##0.00_);_(* \(#,##0.00\);_(* "-"??_);_(@_)</c:formatCode>
                <c:ptCount val="11"/>
                <c:pt idx="0">
                  <c:v>1583250</c:v>
                </c:pt>
                <c:pt idx="1">
                  <c:v>52700</c:v>
                </c:pt>
                <c:pt idx="2">
                  <c:v>3000</c:v>
                </c:pt>
                <c:pt idx="3">
                  <c:v>318375</c:v>
                </c:pt>
                <c:pt idx="4">
                  <c:v>76000</c:v>
                </c:pt>
                <c:pt idx="5">
                  <c:v>36000</c:v>
                </c:pt>
                <c:pt idx="6">
                  <c:v>65000</c:v>
                </c:pt>
                <c:pt idx="7">
                  <c:v>148000</c:v>
                </c:pt>
                <c:pt idx="8">
                  <c:v>3600</c:v>
                </c:pt>
                <c:pt idx="9">
                  <c:v>48900</c:v>
                </c:pt>
                <c:pt idx="10">
                  <c:v>6000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6FA2-164C-A920-D3F19B0DC5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1925401902887134"/>
          <c:y val="0.23473986585010206"/>
          <c:w val="0.32086696194225728"/>
          <c:h val="0.6689638378536015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lnSpc>
              <a:spcPct val="100000"/>
            </a:lnSpc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841420603674541"/>
          <c:y val="0.25756488772236802"/>
          <c:w val="0.3802549212598425"/>
          <c:h val="0.67600874890638674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6A4-9244-97A2-2A2E220167F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6A4-9244-97A2-2A2E220167F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6A4-9244-97A2-2A2E220167F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66A4-9244-97A2-2A2E220167FD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66A4-9244-97A2-2A2E220167FD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66A4-9244-97A2-2A2E220167FD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66A4-9244-97A2-2A2E220167FD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66A4-9244-97A2-2A2E220167FD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66A4-9244-97A2-2A2E220167FD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66A4-9244-97A2-2A2E220167FD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66A4-9244-97A2-2A2E220167FD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7-66A4-9244-97A2-2A2E220167FD}"/>
              </c:ext>
            </c:extLst>
          </c:dPt>
          <c:dLbls>
            <c:dLbl>
              <c:idx val="0"/>
              <c:layout>
                <c:manualLayout>
                  <c:x val="-7.3958333333333334E-2"/>
                  <c:y val="2.77777777777777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6A4-9244-97A2-2A2E220167FD}"/>
                </c:ext>
              </c:extLst>
            </c:dLbl>
            <c:dLbl>
              <c:idx val="1"/>
              <c:layout>
                <c:manualLayout>
                  <c:x val="-1.8749999999999999E-2"/>
                  <c:y val="-9.814814814814815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6A4-9244-97A2-2A2E220167FD}"/>
                </c:ext>
              </c:extLst>
            </c:dLbl>
            <c:dLbl>
              <c:idx val="2"/>
              <c:layout>
                <c:manualLayout>
                  <c:x val="5.7291666666666664E-2"/>
                  <c:y val="-7.592592592592592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6A4-9244-97A2-2A2E220167FD}"/>
                </c:ext>
              </c:extLst>
            </c:dLbl>
            <c:dLbl>
              <c:idx val="3"/>
              <c:layout>
                <c:manualLayout>
                  <c:x val="-1.8749999999999999E-2"/>
                  <c:y val="-4.2592592592592661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6A4-9244-97A2-2A2E220167FD}"/>
                </c:ext>
              </c:extLst>
            </c:dLbl>
            <c:dLbl>
              <c:idx val="4"/>
              <c:layout>
                <c:manualLayout>
                  <c:x val="5.208333333333333E-3"/>
                  <c:y val="-1.4814814814814815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6A4-9244-97A2-2A2E220167FD}"/>
                </c:ext>
              </c:extLst>
            </c:dLbl>
            <c:dLbl>
              <c:idx val="5"/>
              <c:layout>
                <c:manualLayout>
                  <c:x val="-4.583333333333333E-2"/>
                  <c:y val="-3.7037037037037038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6A4-9244-97A2-2A2E220167FD}"/>
                </c:ext>
              </c:extLst>
            </c:dLbl>
            <c:dLbl>
              <c:idx val="6"/>
              <c:layout>
                <c:manualLayout>
                  <c:x val="-7.9166666666666663E-2"/>
                  <c:y val="-2.4074074074074074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66A4-9244-97A2-2A2E220167FD}"/>
                </c:ext>
              </c:extLst>
            </c:dLbl>
            <c:dLbl>
              <c:idx val="7"/>
              <c:layout>
                <c:manualLayout>
                  <c:x val="-5.8333333333333355E-2"/>
                  <c:y val="-6.1111111111111109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66A4-9244-97A2-2A2E220167FD}"/>
                </c:ext>
              </c:extLst>
            </c:dLbl>
            <c:dLbl>
              <c:idx val="8"/>
              <c:layout>
                <c:manualLayout>
                  <c:x val="-3.0208333333333334E-2"/>
                  <c:y val="-5.1851851851851885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66A4-9244-97A2-2A2E220167FD}"/>
                </c:ext>
              </c:extLst>
            </c:dLbl>
            <c:dLbl>
              <c:idx val="9"/>
              <c:layout>
                <c:manualLayout>
                  <c:x val="-5.208333333333333E-3"/>
                  <c:y val="0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66A4-9244-97A2-2A2E220167FD}"/>
                </c:ext>
              </c:extLst>
            </c:dLbl>
            <c:dLbl>
              <c:idx val="10"/>
              <c:layout>
                <c:manualLayout>
                  <c:x val="1.9791666666666628E-2"/>
                  <c:y val="-9.2592592592592587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66A4-9244-97A2-2A2E220167FD}"/>
                </c:ext>
              </c:extLst>
            </c:dLbl>
            <c:dLbl>
              <c:idx val="11"/>
              <c:layout>
                <c:manualLayout>
                  <c:x val="0.1125"/>
                  <c:y val="1.296296296296293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66A4-9244-97A2-2A2E220167F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'П 2022'!$O$63:$O$74</c:f>
              <c:strCache>
                <c:ptCount val="12"/>
                <c:pt idx="0">
                  <c:v>МЭС</c:v>
                </c:pt>
                <c:pt idx="1">
                  <c:v>Мусор</c:v>
                </c:pt>
                <c:pt idx="2">
                  <c:v>Охрана</c:v>
                </c:pt>
                <c:pt idx="3">
                  <c:v>Ремонт сторожки</c:v>
                </c:pt>
                <c:pt idx="4">
                  <c:v>Ремонт калитки, ворот, благоустройство</c:v>
                </c:pt>
                <c:pt idx="5">
                  <c:v>Снег</c:v>
                </c:pt>
                <c:pt idx="6">
                  <c:v>Бухгалтер</c:v>
                </c:pt>
                <c:pt idx="7">
                  <c:v>Налоги</c:v>
                </c:pt>
                <c:pt idx="8">
                  <c:v>Банк</c:v>
                </c:pt>
                <c:pt idx="9">
                  <c:v>Межевание</c:v>
                </c:pt>
                <c:pt idx="10">
                  <c:v>Приобретение основных средств</c:v>
                </c:pt>
                <c:pt idx="11">
                  <c:v>Телефон</c:v>
                </c:pt>
              </c:strCache>
            </c:strRef>
          </c:cat>
          <c:val>
            <c:numRef>
              <c:f>'П 2022'!$P$63:$P$74</c:f>
              <c:numCache>
                <c:formatCode>_("₽"* #,##0.00_);_("₽"* \(#,##0.00\);_("₽"* "-"??_);_(@_)</c:formatCode>
                <c:ptCount val="12"/>
                <c:pt idx="0">
                  <c:v>901000</c:v>
                </c:pt>
                <c:pt idx="1">
                  <c:v>240000</c:v>
                </c:pt>
                <c:pt idx="2">
                  <c:v>557700</c:v>
                </c:pt>
                <c:pt idx="3">
                  <c:v>104400</c:v>
                </c:pt>
                <c:pt idx="4">
                  <c:v>100000</c:v>
                </c:pt>
                <c:pt idx="5">
                  <c:v>64000</c:v>
                </c:pt>
                <c:pt idx="6">
                  <c:v>12000</c:v>
                </c:pt>
                <c:pt idx="7">
                  <c:v>17000</c:v>
                </c:pt>
                <c:pt idx="8">
                  <c:v>20200</c:v>
                </c:pt>
                <c:pt idx="9">
                  <c:v>118550</c:v>
                </c:pt>
                <c:pt idx="10">
                  <c:v>40000</c:v>
                </c:pt>
                <c:pt idx="11">
                  <c:v>5640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66A4-9244-97A2-2A2E220167F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3744496391076122"/>
          <c:y val="0.23542548848060663"/>
          <c:w val="0.32615173884514437"/>
          <c:h val="0.6256856226305045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lnSpc>
              <a:spcPct val="100000"/>
            </a:lnSpc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ru-RU" sz="2000" b="1" dirty="0">
                <a:solidFill>
                  <a:schemeClr val="tx1"/>
                </a:solidFill>
              </a:rPr>
              <a:t>Долг за ЧВ (21/22)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Начислено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2021 / 2022</c:v>
                </c:pt>
              </c:strCache>
            </c:strRef>
          </c:cat>
          <c:val>
            <c:numRef>
              <c:f>Лист1!$B$2</c:f>
              <c:numCache>
                <c:formatCode>#,##0_);\(#,##0\)</c:formatCode>
                <c:ptCount val="1"/>
                <c:pt idx="0">
                  <c:v>1908000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5E2-4515-994A-4CA07399429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Оплачено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2021 / 2022</c:v>
                </c:pt>
              </c:strCache>
            </c:strRef>
          </c:cat>
          <c:val>
            <c:numRef>
              <c:f>Лист1!$C$2</c:f>
              <c:numCache>
                <c:formatCode>#,##0_);\(#,##0\)</c:formatCode>
                <c:ptCount val="1"/>
                <c:pt idx="0">
                  <c:v>1712750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5E2-4515-994A-4CA0739942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05600240"/>
        <c:axId val="463272384"/>
      </c:barChart>
      <c:catAx>
        <c:axId val="9056002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63272384"/>
        <c:crosses val="autoZero"/>
        <c:auto val="1"/>
        <c:lblAlgn val="ctr"/>
        <c:lblOffset val="100"/>
        <c:noMultiLvlLbl val="0"/>
      </c:catAx>
      <c:valAx>
        <c:axId val="4632723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\(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056002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ru-RU" sz="2000" b="1" dirty="0">
                <a:solidFill>
                  <a:schemeClr val="tx1"/>
                </a:solidFill>
              </a:rPr>
              <a:t>Долг за МЭС (21/22)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Начислено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2021 / 2022</c:v>
                </c:pt>
              </c:strCache>
            </c:strRef>
          </c:cat>
          <c:val>
            <c:numRef>
              <c:f>Лист1!$B$2</c:f>
              <c:numCache>
                <c:formatCode>#,##0_);[Red]\(#,##0\)</c:formatCode>
                <c:ptCount val="1"/>
                <c:pt idx="0">
                  <c:v>477000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5E2-4515-994A-4CA07399429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Оплачено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2021 / 2022</c:v>
                </c:pt>
              </c:strCache>
            </c:strRef>
          </c:cat>
          <c:val>
            <c:numRef>
              <c:f>Лист1!$C$2</c:f>
              <c:numCache>
                <c:formatCode>#,##0_);[Red]\(#,##0\)</c:formatCode>
                <c:ptCount val="1"/>
                <c:pt idx="0">
                  <c:v>327375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5E2-4515-994A-4CA0739942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05600240"/>
        <c:axId val="463272384"/>
      </c:barChart>
      <c:catAx>
        <c:axId val="9056002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63272384"/>
        <c:crosses val="autoZero"/>
        <c:auto val="1"/>
        <c:lblAlgn val="ctr"/>
        <c:lblOffset val="100"/>
        <c:noMultiLvlLbl val="0"/>
      </c:catAx>
      <c:valAx>
        <c:axId val="4632723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056002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ru-RU" sz="2000" b="1" dirty="0">
                <a:solidFill>
                  <a:schemeClr val="tx1"/>
                </a:solidFill>
              </a:rPr>
              <a:t>Долг за</a:t>
            </a:r>
            <a:r>
              <a:rPr lang="ru-RU" sz="2000" b="1" baseline="0" dirty="0">
                <a:solidFill>
                  <a:schemeClr val="tx1"/>
                </a:solidFill>
              </a:rPr>
              <a:t> </a:t>
            </a:r>
            <a:r>
              <a:rPr lang="ru-RU" sz="2000" b="1" dirty="0">
                <a:solidFill>
                  <a:schemeClr val="tx1"/>
                </a:solidFill>
              </a:rPr>
              <a:t>ЧВ (17/21)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Начислено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Итого за прошлые периоды</c:v>
                </c:pt>
              </c:strCache>
            </c:strRef>
          </c:cat>
          <c:val>
            <c:numRef>
              <c:f>Лист1!$B$2</c:f>
              <c:numCache>
                <c:formatCode>#,##0_);\(#,##0\)</c:formatCode>
                <c:ptCount val="1"/>
                <c:pt idx="0">
                  <c:v>6280500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DC4-4035-B6F0-A3801585F3F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Оплачено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Итого за прошлые периоды</c:v>
                </c:pt>
              </c:strCache>
            </c:strRef>
          </c:cat>
          <c:val>
            <c:numRef>
              <c:f>Лист1!$C$2</c:f>
              <c:numCache>
                <c:formatCode>#,##0_);\(#,##0\)</c:formatCode>
                <c:ptCount val="1"/>
                <c:pt idx="0">
                  <c:v>5926500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DC4-4035-B6F0-A3801585F3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05600240"/>
        <c:axId val="463272384"/>
      </c:barChart>
      <c:catAx>
        <c:axId val="9056002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63272384"/>
        <c:crosses val="autoZero"/>
        <c:auto val="1"/>
        <c:lblAlgn val="ctr"/>
        <c:lblOffset val="100"/>
        <c:noMultiLvlLbl val="0"/>
      </c:catAx>
      <c:valAx>
        <c:axId val="4632723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\(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056002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Начислено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Погашение долга ЧВ 17/18</c:v>
                </c:pt>
                <c:pt idx="1">
                  <c:v>Погашение долга ЧВ 18/19</c:v>
                </c:pt>
                <c:pt idx="2">
                  <c:v>Погашение долга ЧВ 19/20</c:v>
                </c:pt>
                <c:pt idx="3">
                  <c:v>Погашение долга ЧВ 20/21</c:v>
                </c:pt>
              </c:strCache>
            </c:strRef>
          </c:cat>
          <c:val>
            <c:numRef>
              <c:f>Лист1!$B$2:$B$5</c:f>
              <c:numCache>
                <c:formatCode>#,##0_);\(#,##0\)</c:formatCode>
                <c:ptCount val="4"/>
                <c:pt idx="0">
                  <c:v>1272000</c:v>
                </c:pt>
                <c:pt idx="1">
                  <c:v>1590000</c:v>
                </c:pt>
                <c:pt idx="2">
                  <c:v>1590000</c:v>
                </c:pt>
                <c:pt idx="3">
                  <c:v>1828500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2D4-4CD6-BA90-994E74A084C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Оплачено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Погашение долга ЧВ 17/18</c:v>
                </c:pt>
                <c:pt idx="1">
                  <c:v>Погашение долга ЧВ 18/19</c:v>
                </c:pt>
                <c:pt idx="2">
                  <c:v>Погашение долга ЧВ 19/20</c:v>
                </c:pt>
                <c:pt idx="3">
                  <c:v>Погашение долга ЧВ 20/21</c:v>
                </c:pt>
              </c:strCache>
            </c:strRef>
          </c:cat>
          <c:val>
            <c:numRef>
              <c:f>Лист1!$C$2:$C$5</c:f>
              <c:numCache>
                <c:formatCode>#,##0_);\(#,##0\)</c:formatCode>
                <c:ptCount val="4"/>
                <c:pt idx="0">
                  <c:v>1181000</c:v>
                </c:pt>
                <c:pt idx="1">
                  <c:v>1508500</c:v>
                </c:pt>
                <c:pt idx="2">
                  <c:v>1500500</c:v>
                </c:pt>
                <c:pt idx="3">
                  <c:v>1736500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2D4-4CD6-BA90-994E74A084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05600240"/>
        <c:axId val="463272384"/>
      </c:barChart>
      <c:catAx>
        <c:axId val="9056002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63272384"/>
        <c:crosses val="autoZero"/>
        <c:auto val="1"/>
        <c:lblAlgn val="ctr"/>
        <c:lblOffset val="100"/>
        <c:noMultiLvlLbl val="0"/>
      </c:catAx>
      <c:valAx>
        <c:axId val="4632723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\(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056002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ru-RU" sz="2000" b="1" dirty="0">
                <a:solidFill>
                  <a:schemeClr val="tx1"/>
                </a:solidFill>
              </a:rPr>
              <a:t>Долг</a:t>
            </a:r>
            <a:r>
              <a:rPr lang="ru-RU" sz="2000" b="1" baseline="0" dirty="0">
                <a:solidFill>
                  <a:schemeClr val="tx1"/>
                </a:solidFill>
              </a:rPr>
              <a:t> за т</a:t>
            </a:r>
            <a:r>
              <a:rPr lang="ru-RU" sz="2000" b="1" dirty="0">
                <a:solidFill>
                  <a:schemeClr val="tx1"/>
                </a:solidFill>
              </a:rPr>
              <a:t>ранспорт (21/22)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Начислено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2021 / 2022</c:v>
                </c:pt>
              </c:strCache>
            </c:strRef>
          </c:cat>
          <c:val>
            <c:numRef>
              <c:f>Лист1!$B$2</c:f>
              <c:numCache>
                <c:formatCode>#,##0_);[Red]\(#,##0\)</c:formatCode>
                <c:ptCount val="1"/>
                <c:pt idx="0">
                  <c:v>52700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5E2-4515-994A-4CA07399429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Оплачено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2021 / 2022</c:v>
                </c:pt>
              </c:strCache>
            </c:strRef>
          </c:cat>
          <c:val>
            <c:numRef>
              <c:f>Лист1!$C$2</c:f>
              <c:numCache>
                <c:formatCode>#,##0_);[Red]\(#,##0\)</c:formatCode>
                <c:ptCount val="1"/>
                <c:pt idx="0">
                  <c:v>37414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5E2-4515-994A-4CA0739942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05600240"/>
        <c:axId val="463272384"/>
      </c:barChart>
      <c:catAx>
        <c:axId val="9056002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63272384"/>
        <c:crosses val="autoZero"/>
        <c:auto val="1"/>
        <c:lblAlgn val="ctr"/>
        <c:lblOffset val="100"/>
        <c:noMultiLvlLbl val="0"/>
      </c:catAx>
      <c:valAx>
        <c:axId val="4632723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056002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ru-RU" sz="2000" b="1" dirty="0">
                <a:solidFill>
                  <a:schemeClr val="tx1"/>
                </a:solidFill>
              </a:rPr>
              <a:t>Долг за мусор (21/22)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Начислено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2021 / 2022</c:v>
                </c:pt>
              </c:strCache>
            </c:strRef>
          </c:cat>
          <c:val>
            <c:numRef>
              <c:f>Лист1!$B$2</c:f>
              <c:numCache>
                <c:formatCode>#,##0_);[Red]\(#,##0\)</c:formatCode>
                <c:ptCount val="1"/>
                <c:pt idx="0">
                  <c:v>10650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5E2-4515-994A-4CA07399429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Оплачено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2021 / 2022</c:v>
                </c:pt>
              </c:strCache>
            </c:strRef>
          </c:cat>
          <c:val>
            <c:numRef>
              <c:f>Лист1!$C$2</c:f>
              <c:numCache>
                <c:formatCode>#,##0_);[Red]\(#,##0\)</c:formatCode>
                <c:ptCount val="1"/>
                <c:pt idx="0">
                  <c:v>3400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5E2-4515-994A-4CA0739942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05600240"/>
        <c:axId val="463272384"/>
      </c:barChart>
      <c:catAx>
        <c:axId val="9056002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63272384"/>
        <c:crosses val="autoZero"/>
        <c:auto val="1"/>
        <c:lblAlgn val="ctr"/>
        <c:lblOffset val="100"/>
        <c:noMultiLvlLbl val="0"/>
      </c:catAx>
      <c:valAx>
        <c:axId val="4632723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056002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b="1"/>
              <a:t>Долг</a:t>
            </a:r>
            <a:r>
              <a:rPr lang="ru-RU" b="1" baseline="0"/>
              <a:t> на 01.07.2021 составлял 589 000 руб.</a:t>
            </a:r>
            <a:endParaRPr lang="ru-RU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43A-704C-92B3-8AF9ACB189A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43A-704C-92B3-8AF9ACB189A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43A-704C-92B3-8AF9ACB189AF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962018689351073"/>
                      <c:h val="0.1509149032749516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743A-704C-92B3-8AF9ACB189A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'П 2022'!$A$150:$A$152</c:f>
              <c:strCache>
                <c:ptCount val="3"/>
                <c:pt idx="0">
                  <c:v>Суммы, подтвержденные собственниками</c:v>
                </c:pt>
                <c:pt idx="1">
                  <c:v>Оплачено после обзвона / получения претензии</c:v>
                </c:pt>
                <c:pt idx="2">
                  <c:v>Оставшаяся задолженность</c:v>
                </c:pt>
              </c:strCache>
            </c:strRef>
          </c:cat>
          <c:val>
            <c:numRef>
              <c:f>'П 2022'!$B$150:$B$152</c:f>
              <c:numCache>
                <c:formatCode>#,##0</c:formatCode>
                <c:ptCount val="3"/>
                <c:pt idx="0">
                  <c:v>52000</c:v>
                </c:pt>
                <c:pt idx="1">
                  <c:v>211000</c:v>
                </c:pt>
                <c:pt idx="2">
                  <c:v>326000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43A-704C-92B3-8AF9ACB189A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243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230E9E-24E4-4843-9F99-26FC8D75F0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F759F26-8F8A-42AD-8814-11C0E741E1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F515E3E-0169-4F3B-B458-9989020B50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85F23-8B7E-4155-BDFD-06E3E2B898D1}" type="datetimeFigureOut">
              <a:rPr lang="ru-RU" smtClean="0"/>
              <a:t>14.07.2022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7315AEB-5746-4B76-BD60-53D94D3FBE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D582F9B-9E49-4967-927B-2CC463EF6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9E2DF-1BAF-4807-BA2A-B612182E62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8664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48D59F-6567-49B1-895A-BEF70BEB8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738E074-369A-4C17-B934-A291129B13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392B807-03E9-4FDE-A2C1-28A9EEFBBD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85F23-8B7E-4155-BDFD-06E3E2B898D1}" type="datetimeFigureOut">
              <a:rPr lang="ru-RU" smtClean="0"/>
              <a:t>14.07.2022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3CC75D9-E303-4040-82A5-726D1251A8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38FF015-139C-49F7-9F2E-ACD2D0DA20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9E2DF-1BAF-4807-BA2A-B612182E62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2038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3D08EE6F-5B30-4D6E-9DC6-8A3D5FE6AE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A02D35A-49BD-4C53-8FDC-01C4BDE98F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D5B23B3-4571-45E5-B668-3B6C0930C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85F23-8B7E-4155-BDFD-06E3E2B898D1}" type="datetimeFigureOut">
              <a:rPr lang="ru-RU" smtClean="0"/>
              <a:t>14.07.2022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0BF5BF0-5054-4458-A0AD-0EF4EFDFF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D8614D3-3959-4EE1-A5C3-03B448586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9E2DF-1BAF-4807-BA2A-B612182E62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9668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7482714-DA0D-4B9D-9A79-59F6A33FDF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F79ABAF-38D2-478D-BC2F-9203AEB729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0C664BB-165E-4EEE-B807-A0B549DB1E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85F23-8B7E-4155-BDFD-06E3E2B898D1}" type="datetimeFigureOut">
              <a:rPr lang="ru-RU" smtClean="0"/>
              <a:t>14.07.2022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69AAA16-7B4B-4FDA-BE0E-CCE283078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96787D0-AB39-48C7-BCBA-1AAF0920E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9E2DF-1BAF-4807-BA2A-B612182E62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0489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1B0B65-DF9E-472B-A960-72C2329BF6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15E2F36-24E1-432D-AB93-3D6E96384A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735DA3F-6C6D-498B-8760-01A88529C0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85F23-8B7E-4155-BDFD-06E3E2B898D1}" type="datetimeFigureOut">
              <a:rPr lang="ru-RU" smtClean="0"/>
              <a:t>14.07.2022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DEE363D-EDD1-4A35-8AE3-B9FE3ABFF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EE38242-A7EC-4BE0-8B75-7D8565769E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9E2DF-1BAF-4807-BA2A-B612182E62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0655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E48E2F-16E9-43EC-BABC-B191A75610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B7A8BF2-524C-4DE0-9026-C76EAD2409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100DE21-07B0-4DE0-9B72-0A364D7720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5A87C4E-2D7B-483A-9059-8D597BD72C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85F23-8B7E-4155-BDFD-06E3E2B898D1}" type="datetimeFigureOut">
              <a:rPr lang="ru-RU" smtClean="0"/>
              <a:t>14.07.2022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0F3F9C7-BAE8-4F47-80B5-71FD07279B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2CCA7AC-5DC3-42D1-9B5C-E50885416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9E2DF-1BAF-4807-BA2A-B612182E62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5531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3FEA9CD-5B97-4C4C-86DD-D49B17A95D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90FFEB1-A30B-4C15-8DC8-420620D8C0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742B569-861A-441C-9F64-DB19A78C76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BF4903E0-A7DC-4B6B-AA45-D101E38058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6A9EE5AF-806D-4FA4-A524-1FCB738290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6E03458E-2144-462A-B330-E5D737337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85F23-8B7E-4155-BDFD-06E3E2B898D1}" type="datetimeFigureOut">
              <a:rPr lang="ru-RU" smtClean="0"/>
              <a:t>14.07.2022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EE354E32-192E-4741-BDD1-457017A71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9E7CAEC-CF9D-4994-970C-F93785D12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9E2DF-1BAF-4807-BA2A-B612182E62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667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CD68A7D-EBC4-48FB-9289-9F1B52246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B27CEDF0-9141-4448-91D0-09C17CF672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85F23-8B7E-4155-BDFD-06E3E2B898D1}" type="datetimeFigureOut">
              <a:rPr lang="ru-RU" smtClean="0"/>
              <a:t>14.07.2022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543A1DD-4E8B-4A41-8BE8-D5077D93C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A291DFFF-F768-4E21-98F6-7675A62A6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9E2DF-1BAF-4807-BA2A-B612182E62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8766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5AA71AA1-AA4C-462C-BBDD-4C38C61954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85F23-8B7E-4155-BDFD-06E3E2B898D1}" type="datetimeFigureOut">
              <a:rPr lang="ru-RU" smtClean="0"/>
              <a:t>14.07.2022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7EB91558-D7A4-4119-93D1-127798FD06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480BF1E-4EE4-434A-BA5D-75715E446A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9E2DF-1BAF-4807-BA2A-B612182E62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83293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174A3D-24C9-4E66-8051-7F67F70858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9E5662B-5254-463A-A64A-DCD110A8F8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43D666F-F00E-46B7-B8BB-4E84A1D255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13F5A2B-646F-4B65-A4A5-EC62AF2DB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85F23-8B7E-4155-BDFD-06E3E2B898D1}" type="datetimeFigureOut">
              <a:rPr lang="ru-RU" smtClean="0"/>
              <a:t>14.07.2022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C0BF864-C3E9-4878-B764-CF5D7159A9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1ECA559-3254-40B6-AA6B-650BC7B81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9E2DF-1BAF-4807-BA2A-B612182E62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6158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9F2117-30FF-43FE-8805-CD95E1A66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D94D0621-3097-48EF-B171-6102C662B5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AE7DA29-86F1-4251-B71B-CD26F2A3D6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8E278AF-5171-4A45-B70C-F9B8AE604D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85F23-8B7E-4155-BDFD-06E3E2B898D1}" type="datetimeFigureOut">
              <a:rPr lang="ru-RU" smtClean="0"/>
              <a:t>14.07.2022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3B43BF7-0AD2-4632-9F6E-3D50EF4AAE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9702B47-528E-4AE4-ADF7-79D0A212C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9E2DF-1BAF-4807-BA2A-B612182E62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3352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292762C-6473-403A-A549-BB9B83D7CD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51B80A2-DEFC-4312-A620-AF6E739219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6211840-8DA8-4263-9B57-46638C2DDC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C85F23-8B7E-4155-BDFD-06E3E2B898D1}" type="datetimeFigureOut">
              <a:rPr lang="ru-RU" smtClean="0"/>
              <a:t>14.07.2022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38E3F89-F54A-4658-B167-DC8481F004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6FC3A96-E77B-4B13-B039-E077989A3D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09E2DF-1BAF-4807-BA2A-B612182E62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4882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6100D9-9404-4DB0-AA7E-438A22111D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744503"/>
            <a:ext cx="9144000" cy="2387600"/>
          </a:xfrm>
        </p:spPr>
        <p:txBody>
          <a:bodyPr/>
          <a:lstStyle/>
          <a:p>
            <a:r>
              <a:rPr lang="ru-RU" dirty="0"/>
              <a:t>Итоговый отчет Правления</a:t>
            </a:r>
            <a:br>
              <a:rPr lang="ru-RU" dirty="0"/>
            </a:br>
            <a:r>
              <a:rPr lang="ru-RU" dirty="0"/>
              <a:t>СНТ «Дубки»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1A1F3BF-FBA4-482F-93F1-F9849D1C41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224178"/>
            <a:ext cx="9144000" cy="1655762"/>
          </a:xfrm>
        </p:spPr>
        <p:txBody>
          <a:bodyPr/>
          <a:lstStyle/>
          <a:p>
            <a:r>
              <a:rPr lang="ru-RU" dirty="0"/>
              <a:t>за финансовый период 2021 / 2022 </a:t>
            </a:r>
          </a:p>
          <a:p>
            <a:r>
              <a:rPr lang="ru-RU" dirty="0"/>
              <a:t>С 01.07.2021 по 30.06.2022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DFC86D4-262F-2840-AF6E-A9EE252159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8515" y="826612"/>
            <a:ext cx="5014970" cy="2094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6154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923A06A-5C9C-4507-BAC3-5462720006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0416"/>
            <a:ext cx="10515600" cy="1325563"/>
          </a:xfrm>
        </p:spPr>
        <p:txBody>
          <a:bodyPr/>
          <a:lstStyle/>
          <a:p>
            <a:r>
              <a:rPr lang="ru-RU" dirty="0"/>
              <a:t>Погашение долга за мусор (21/22)</a:t>
            </a:r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9256481D-2266-4753-B935-A68669EAAE0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3585540"/>
              </p:ext>
            </p:extLst>
          </p:nvPr>
        </p:nvGraphicFramePr>
        <p:xfrm>
          <a:off x="838201" y="1825625"/>
          <a:ext cx="3884719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id="{8585F126-20B6-4AD9-8A4D-E601BD70C9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6987378"/>
              </p:ext>
            </p:extLst>
          </p:nvPr>
        </p:nvGraphicFramePr>
        <p:xfrm>
          <a:off x="5308845" y="2435748"/>
          <a:ext cx="5945733" cy="222504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003176">
                  <a:extLst>
                    <a:ext uri="{9D8B030D-6E8A-4147-A177-3AD203B41FA5}">
                      <a16:colId xmlns:a16="http://schemas.microsoft.com/office/drawing/2014/main" val="4078848787"/>
                    </a:ext>
                  </a:extLst>
                </a:gridCol>
                <a:gridCol w="3442970">
                  <a:extLst>
                    <a:ext uri="{9D8B030D-6E8A-4147-A177-3AD203B41FA5}">
                      <a16:colId xmlns:a16="http://schemas.microsoft.com/office/drawing/2014/main" val="2030802599"/>
                    </a:ext>
                  </a:extLst>
                </a:gridCol>
                <a:gridCol w="1499587">
                  <a:extLst>
                    <a:ext uri="{9D8B030D-6E8A-4147-A177-3AD203B41FA5}">
                      <a16:colId xmlns:a16="http://schemas.microsoft.com/office/drawing/2014/main" val="24965086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Участок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Собственник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/>
                        <a:t>Сумма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823764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/>
                        <a:t>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/>
                        <a:t>Максимов Максим Александрович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150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51029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/>
                        <a:t>242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/>
                        <a:t>Байков Максим Юрьевич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600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7456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/>
                        <a:t>45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/>
                        <a:t>Муратович Светлана Викторовна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2 700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72477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/>
                        <a:t>82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/>
                        <a:t>Смирнова Вера Владимировна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300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25955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/>
                        <a:t>80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/>
                        <a:t>Федорова Елена Николаевна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3 500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16001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30E62935-A5B8-4490-832A-73255F56A43D}"/>
              </a:ext>
            </a:extLst>
          </p:cNvPr>
          <p:cNvSpPr txBox="1"/>
          <p:nvPr/>
        </p:nvSpPr>
        <p:spPr>
          <a:xfrm>
            <a:off x="6093195" y="5029206"/>
            <a:ext cx="532348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/>
              <a:t>Прием платежей за выброс негабаритного мусора прекращен с 01.01.2022 в связи с переходом на новую систему вывоза мусора и заключением договора с региональным оператором Вороновской Администрации</a:t>
            </a:r>
          </a:p>
        </p:txBody>
      </p:sp>
      <p:pic>
        <p:nvPicPr>
          <p:cNvPr id="11" name="Рисунок 10" descr="Предупреждение">
            <a:extLst>
              <a:ext uri="{FF2B5EF4-FFF2-40B4-BE49-F238E27FC236}">
                <a16:creationId xmlns:a16="http://schemas.microsoft.com/office/drawing/2014/main" id="{ECE949EB-88CA-4809-9333-A679218DCB0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449196" y="5133519"/>
            <a:ext cx="490491" cy="490491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42C8EFD9-9EAB-48EB-A7A5-DF2DB7A08878}"/>
              </a:ext>
            </a:extLst>
          </p:cNvPr>
          <p:cNvSpPr txBox="1"/>
          <p:nvPr/>
        </p:nvSpPr>
        <p:spPr>
          <a:xfrm rot="1461502" flipH="1">
            <a:off x="8653694" y="2333709"/>
            <a:ext cx="13780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rgbClr val="FF0000"/>
                </a:solidFill>
              </a:rPr>
              <a:t>Должники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EF7BBDD-E5C1-452A-A3CE-63CE489FFCF2}"/>
              </a:ext>
            </a:extLst>
          </p:cNvPr>
          <p:cNvSpPr txBox="1"/>
          <p:nvPr/>
        </p:nvSpPr>
        <p:spPr>
          <a:xfrm>
            <a:off x="4909044" y="1635979"/>
            <a:ext cx="682014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"/>
            <a:r>
              <a:rPr lang="ru-RU" sz="1400" dirty="0"/>
              <a:t>По состоянию на 30.06.2022 оплачено </a:t>
            </a:r>
            <a:r>
              <a:rPr lang="ru-RU" sz="1400" b="1" dirty="0"/>
              <a:t>32%</a:t>
            </a:r>
            <a:r>
              <a:rPr lang="ru-RU" sz="1400" dirty="0"/>
              <a:t> от общей суммы.</a:t>
            </a:r>
          </a:p>
          <a:p>
            <a:pPr fontAlgn="b"/>
            <a:r>
              <a:rPr lang="ru-RU" sz="1400" kern="1200" dirty="0">
                <a:latin typeface="+mn-lt"/>
                <a:ea typeface="+mn-ea"/>
                <a:cs typeface="+mn-cs"/>
              </a:rPr>
              <a:t>Остаток долга за мусор </a:t>
            </a:r>
            <a:r>
              <a:rPr lang="en-US" sz="1400" kern="1200" dirty="0">
                <a:latin typeface="+mn-lt"/>
                <a:ea typeface="+mn-ea"/>
                <a:cs typeface="+mn-cs"/>
              </a:rPr>
              <a:t>– </a:t>
            </a:r>
            <a:r>
              <a:rPr lang="ru-RU" sz="1400" b="1" kern="1200" dirty="0">
                <a:latin typeface="+mn-lt"/>
                <a:ea typeface="+mn-ea"/>
                <a:cs typeface="+mn-cs"/>
              </a:rPr>
              <a:t>7</a:t>
            </a:r>
            <a:r>
              <a:rPr lang="ru-RU" sz="1400" b="1" dirty="0"/>
              <a:t> 250</a:t>
            </a:r>
            <a:r>
              <a:rPr lang="en-US" sz="1400" b="1" kern="1200" dirty="0">
                <a:latin typeface="+mn-lt"/>
                <a:ea typeface="+mn-ea"/>
                <a:cs typeface="+mn-cs"/>
              </a:rPr>
              <a:t> </a:t>
            </a:r>
            <a:r>
              <a:rPr lang="ru-RU" sz="1400" b="1" kern="1200" dirty="0">
                <a:latin typeface="+mn-lt"/>
                <a:ea typeface="+mn-ea"/>
                <a:cs typeface="+mn-cs"/>
              </a:rPr>
              <a:t>руб.</a:t>
            </a:r>
          </a:p>
        </p:txBody>
      </p:sp>
    </p:spTree>
    <p:extLst>
      <p:ext uri="{BB962C8B-B14F-4D97-AF65-F5344CB8AC3E}">
        <p14:creationId xmlns:p14="http://schemas.microsoft.com/office/powerpoint/2010/main" val="25903409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9EEB5E-BDA5-4BB0-859E-C3D19D135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Работа с должниками прошлых периодов</a:t>
            </a:r>
          </a:p>
        </p:txBody>
      </p:sp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id="{394AA74E-D1E7-32A0-EF62-89DB50C89C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4416436"/>
              </p:ext>
            </p:extLst>
          </p:nvPr>
        </p:nvGraphicFramePr>
        <p:xfrm>
          <a:off x="5388747" y="1584050"/>
          <a:ext cx="6214369" cy="4859858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433563">
                  <a:extLst>
                    <a:ext uri="{9D8B030D-6E8A-4147-A177-3AD203B41FA5}">
                      <a16:colId xmlns:a16="http://schemas.microsoft.com/office/drawing/2014/main" val="4078848787"/>
                    </a:ext>
                  </a:extLst>
                </a:gridCol>
                <a:gridCol w="1745147">
                  <a:extLst>
                    <a:ext uri="{9D8B030D-6E8A-4147-A177-3AD203B41FA5}">
                      <a16:colId xmlns:a16="http://schemas.microsoft.com/office/drawing/2014/main" val="3269426423"/>
                    </a:ext>
                  </a:extLst>
                </a:gridCol>
                <a:gridCol w="826157">
                  <a:extLst>
                    <a:ext uri="{9D8B030D-6E8A-4147-A177-3AD203B41FA5}">
                      <a16:colId xmlns:a16="http://schemas.microsoft.com/office/drawing/2014/main" val="2030802599"/>
                    </a:ext>
                  </a:extLst>
                </a:gridCol>
                <a:gridCol w="3209502">
                  <a:extLst>
                    <a:ext uri="{9D8B030D-6E8A-4147-A177-3AD203B41FA5}">
                      <a16:colId xmlns:a16="http://schemas.microsoft.com/office/drawing/2014/main" val="2496508662"/>
                    </a:ext>
                  </a:extLst>
                </a:gridCol>
              </a:tblGrid>
              <a:tr h="183739">
                <a:tc>
                  <a:txBody>
                    <a:bodyPr/>
                    <a:lstStyle/>
                    <a:p>
                      <a:pPr algn="ctr"/>
                      <a:r>
                        <a:rPr lang="ru-RU" sz="900" dirty="0">
                          <a:solidFill>
                            <a:schemeClr val="bg1"/>
                          </a:solidFill>
                          <a:latin typeface="+mn-lt"/>
                        </a:rPr>
                        <a:t>Уч.</a:t>
                      </a:r>
                    </a:p>
                  </a:txBody>
                  <a:tcPr marT="12039" marB="1203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>
                          <a:solidFill>
                            <a:schemeClr val="bg1"/>
                          </a:solidFill>
                          <a:latin typeface="+mn-lt"/>
                        </a:rPr>
                        <a:t>Собственник</a:t>
                      </a:r>
                    </a:p>
                  </a:txBody>
                  <a:tcPr marT="12039" marB="1203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>
                          <a:solidFill>
                            <a:schemeClr val="bg1"/>
                          </a:solidFill>
                          <a:latin typeface="+mn-lt"/>
                        </a:rPr>
                        <a:t>Долг</a:t>
                      </a:r>
                    </a:p>
                  </a:txBody>
                  <a:tcPr marT="12039" marB="1203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>
                          <a:solidFill>
                            <a:schemeClr val="bg1"/>
                          </a:solidFill>
                          <a:latin typeface="+mn-lt"/>
                        </a:rPr>
                        <a:t>Комментарий</a:t>
                      </a:r>
                    </a:p>
                  </a:txBody>
                  <a:tcPr marT="12039" marB="12039" anchor="ctr"/>
                </a:tc>
                <a:extLst>
                  <a:ext uri="{0D108BD9-81ED-4DB2-BD59-A6C34878D82A}">
                    <a16:rowId xmlns:a16="http://schemas.microsoft.com/office/drawing/2014/main" val="3482376435"/>
                  </a:ext>
                </a:extLst>
              </a:tr>
              <a:tr h="1736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7620" marR="7620" marT="267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Карандов Александр Юрьевич</a:t>
                      </a:r>
                    </a:p>
                  </a:txBody>
                  <a:tcPr marL="7620" marR="7620" marT="267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6000</a:t>
                      </a:r>
                    </a:p>
                  </a:txBody>
                  <a:tcPr marL="7620" marR="7620" marT="267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Отправлена претензия / ожидает на почте</a:t>
                      </a:r>
                    </a:p>
                  </a:txBody>
                  <a:tcPr marL="7620" marR="7620" marT="2671" marB="0" anchor="ctr"/>
                </a:tc>
                <a:extLst>
                  <a:ext uri="{0D108BD9-81ED-4DB2-BD59-A6C34878D82A}">
                    <a16:rowId xmlns:a16="http://schemas.microsoft.com/office/drawing/2014/main" val="735102955"/>
                  </a:ext>
                </a:extLst>
              </a:tr>
              <a:tr h="31023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L="7620" marR="7620" marT="267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Евстратов Анатолий Александрович</a:t>
                      </a:r>
                    </a:p>
                  </a:txBody>
                  <a:tcPr marL="7620" marR="7620" marT="267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5000</a:t>
                      </a:r>
                    </a:p>
                  </a:txBody>
                  <a:tcPr marL="7620" marR="7620" marT="267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Отправлена претензия / не доставлена, НПВ</a:t>
                      </a:r>
                      <a:endParaRPr lang="ru-RU" sz="9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2671" marB="0" anchor="ctr"/>
                </a:tc>
                <a:extLst>
                  <a:ext uri="{0D108BD9-81ED-4DB2-BD59-A6C34878D82A}">
                    <a16:rowId xmlns:a16="http://schemas.microsoft.com/office/drawing/2014/main" val="941193908"/>
                  </a:ext>
                </a:extLst>
              </a:tr>
              <a:tr h="1736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 marL="7620" marR="7620" marT="267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Петренко Галина Сергеевна</a:t>
                      </a:r>
                    </a:p>
                  </a:txBody>
                  <a:tcPr marL="7620" marR="7620" marT="267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39500</a:t>
                      </a:r>
                    </a:p>
                  </a:txBody>
                  <a:tcPr marL="7620" marR="7620" marT="267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Отправлена претензия / не доставлена, НПВ</a:t>
                      </a:r>
                    </a:p>
                  </a:txBody>
                  <a:tcPr marL="7620" marR="7620" marT="2671" marB="0" anchor="ctr"/>
                </a:tc>
                <a:extLst>
                  <a:ext uri="{0D108BD9-81ED-4DB2-BD59-A6C34878D82A}">
                    <a16:rowId xmlns:a16="http://schemas.microsoft.com/office/drawing/2014/main" val="901668788"/>
                  </a:ext>
                </a:extLst>
              </a:tr>
              <a:tr h="1736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27</a:t>
                      </a:r>
                    </a:p>
                  </a:txBody>
                  <a:tcPr marL="7620" marR="7620" marT="267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Рочев Владимир Валентинович</a:t>
                      </a:r>
                    </a:p>
                  </a:txBody>
                  <a:tcPr marL="7620" marR="7620" marT="267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6000</a:t>
                      </a:r>
                    </a:p>
                  </a:txBody>
                  <a:tcPr marL="7620" marR="7620" marT="267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kern="1200" dirty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Отправлена претензия / доставлена</a:t>
                      </a:r>
                    </a:p>
                  </a:txBody>
                  <a:tcPr marL="7620" marR="7620" marT="2671" marB="0" anchor="ctr"/>
                </a:tc>
                <a:extLst>
                  <a:ext uri="{0D108BD9-81ED-4DB2-BD59-A6C34878D82A}">
                    <a16:rowId xmlns:a16="http://schemas.microsoft.com/office/drawing/2014/main" val="467963851"/>
                  </a:ext>
                </a:extLst>
              </a:tr>
              <a:tr h="1736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37</a:t>
                      </a:r>
                    </a:p>
                  </a:txBody>
                  <a:tcPr marL="7620" marR="7620" marT="267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Сироткин Юрий Иванович</a:t>
                      </a:r>
                    </a:p>
                  </a:txBody>
                  <a:tcPr marL="7620" marR="7620" marT="267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31500</a:t>
                      </a:r>
                    </a:p>
                  </a:txBody>
                  <a:tcPr marL="7620" marR="7620" marT="2671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Отправлена претензия / не доставлена, НПВ</a:t>
                      </a:r>
                      <a:endParaRPr kumimoji="0" lang="ru-RU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7620" marR="7620" marT="2671" marB="0" anchor="ctr"/>
                </a:tc>
                <a:extLst>
                  <a:ext uri="{0D108BD9-81ED-4DB2-BD59-A6C34878D82A}">
                    <a16:rowId xmlns:a16="http://schemas.microsoft.com/office/drawing/2014/main" val="1161143552"/>
                  </a:ext>
                </a:extLst>
              </a:tr>
              <a:tr h="1736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46</a:t>
                      </a:r>
                    </a:p>
                  </a:txBody>
                  <a:tcPr marL="7620" marR="7620" marT="267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Лозовой Андрей Владимирович</a:t>
                      </a:r>
                    </a:p>
                  </a:txBody>
                  <a:tcPr marL="7620" marR="7620" marT="267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8000</a:t>
                      </a:r>
                    </a:p>
                  </a:txBody>
                  <a:tcPr marL="7620" marR="7620" marT="2671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Отправлена претензия / не доставлена, НПВ</a:t>
                      </a:r>
                      <a:endParaRPr kumimoji="0" lang="ru-RU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7620" marR="7620" marT="2671" marB="0" anchor="ctr"/>
                </a:tc>
                <a:extLst>
                  <a:ext uri="{0D108BD9-81ED-4DB2-BD59-A6C34878D82A}">
                    <a16:rowId xmlns:a16="http://schemas.microsoft.com/office/drawing/2014/main" val="1154541762"/>
                  </a:ext>
                </a:extLst>
              </a:tr>
              <a:tr h="1736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47</a:t>
                      </a:r>
                    </a:p>
                  </a:txBody>
                  <a:tcPr marL="7620" marR="7620" marT="267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Дроздова Ирина Анатольевна</a:t>
                      </a:r>
                    </a:p>
                  </a:txBody>
                  <a:tcPr marL="7620" marR="7620" marT="267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5000</a:t>
                      </a:r>
                    </a:p>
                  </a:txBody>
                  <a:tcPr marL="7620" marR="7620" marT="267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ru-RU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Отправлена претензия / не доставлена</a:t>
                      </a:r>
                      <a:endParaRPr lang="ru-RU" sz="9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2671" marB="0" anchor="ctr"/>
                </a:tc>
                <a:extLst>
                  <a:ext uri="{0D108BD9-81ED-4DB2-BD59-A6C34878D82A}">
                    <a16:rowId xmlns:a16="http://schemas.microsoft.com/office/drawing/2014/main" val="1422404543"/>
                  </a:ext>
                </a:extLst>
              </a:tr>
              <a:tr h="1736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48</a:t>
                      </a:r>
                    </a:p>
                  </a:txBody>
                  <a:tcPr marL="7620" marR="7620" marT="267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Хоменко Наталия Михайловна</a:t>
                      </a:r>
                    </a:p>
                  </a:txBody>
                  <a:tcPr marL="7620" marR="7620" marT="267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11500</a:t>
                      </a:r>
                    </a:p>
                  </a:txBody>
                  <a:tcPr marL="7620" marR="7620" marT="267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ru-RU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Отправлена претензия / не доставлена</a:t>
                      </a:r>
                      <a:endParaRPr lang="ru-RU" sz="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2671" marB="0" anchor="ctr"/>
                </a:tc>
                <a:extLst>
                  <a:ext uri="{0D108BD9-81ED-4DB2-BD59-A6C34878D82A}">
                    <a16:rowId xmlns:a16="http://schemas.microsoft.com/office/drawing/2014/main" val="849018180"/>
                  </a:ext>
                </a:extLst>
              </a:tr>
              <a:tr h="1736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50</a:t>
                      </a:r>
                    </a:p>
                  </a:txBody>
                  <a:tcPr marL="7620" marR="7620" marT="267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Нечаева Елена Васильевна </a:t>
                      </a:r>
                    </a:p>
                  </a:txBody>
                  <a:tcPr marL="7620" marR="7620" marT="267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8000</a:t>
                      </a:r>
                    </a:p>
                  </a:txBody>
                  <a:tcPr marL="7620" marR="7620" marT="267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kern="1200" dirty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Отправлена претензия / доставлена</a:t>
                      </a:r>
                    </a:p>
                  </a:txBody>
                  <a:tcPr marL="7620" marR="7620" marT="2671" marB="0" anchor="ctr"/>
                </a:tc>
                <a:extLst>
                  <a:ext uri="{0D108BD9-81ED-4DB2-BD59-A6C34878D82A}">
                    <a16:rowId xmlns:a16="http://schemas.microsoft.com/office/drawing/2014/main" val="215745676"/>
                  </a:ext>
                </a:extLst>
              </a:tr>
              <a:tr h="31023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62</a:t>
                      </a:r>
                    </a:p>
                  </a:txBody>
                  <a:tcPr marL="7620" marR="7620" marT="267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Куприянова Галина Валентиновна</a:t>
                      </a:r>
                    </a:p>
                  </a:txBody>
                  <a:tcPr marL="7620" marR="7620" marT="267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31500</a:t>
                      </a:r>
                    </a:p>
                  </a:txBody>
                  <a:tcPr marL="7620" marR="7620" marT="2671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Каплунов банкрот 18/19 – 20/21, сейчас новый владелец, за 21/22 оплатил. </a:t>
                      </a:r>
                      <a:r>
                        <a:rPr kumimoji="0" lang="ru-RU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Отправлена претензия / доставлена</a:t>
                      </a:r>
                      <a:endParaRPr lang="ru-RU" sz="900" kern="1200" dirty="0">
                        <a:solidFill>
                          <a:schemeClr val="accent6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2671" marB="0" anchor="ctr"/>
                </a:tc>
                <a:extLst>
                  <a:ext uri="{0D108BD9-81ED-4DB2-BD59-A6C34878D82A}">
                    <a16:rowId xmlns:a16="http://schemas.microsoft.com/office/drawing/2014/main" val="795140369"/>
                  </a:ext>
                </a:extLst>
              </a:tr>
              <a:tr h="1736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75</a:t>
                      </a:r>
                    </a:p>
                  </a:txBody>
                  <a:tcPr marL="7620" marR="7620" marT="267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Соловьева Елена Борисовна</a:t>
                      </a:r>
                    </a:p>
                  </a:txBody>
                  <a:tcPr marL="7620" marR="7620" marT="267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39500</a:t>
                      </a:r>
                    </a:p>
                  </a:txBody>
                  <a:tcPr marL="7620" marR="7620" marT="267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Проблемы с наследованием</a:t>
                      </a:r>
                    </a:p>
                  </a:txBody>
                  <a:tcPr marL="7620" marR="7620" marT="2671" marB="0" anchor="ctr"/>
                </a:tc>
                <a:extLst>
                  <a:ext uri="{0D108BD9-81ED-4DB2-BD59-A6C34878D82A}">
                    <a16:rowId xmlns:a16="http://schemas.microsoft.com/office/drawing/2014/main" val="3694264966"/>
                  </a:ext>
                </a:extLst>
              </a:tr>
              <a:tr h="1736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92</a:t>
                      </a:r>
                    </a:p>
                  </a:txBody>
                  <a:tcPr marL="7620" marR="7620" marT="267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Ефремов Александр Алексеевич</a:t>
                      </a:r>
                    </a:p>
                  </a:txBody>
                  <a:tcPr marL="7620" marR="7620" marT="267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2000</a:t>
                      </a:r>
                    </a:p>
                  </a:txBody>
                  <a:tcPr marL="7620" marR="7620" marT="2671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Отправлена претензия / не доставлена</a:t>
                      </a:r>
                      <a:endParaRPr lang="ru-RU" sz="9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2671" marB="0" anchor="ctr"/>
                </a:tc>
                <a:extLst>
                  <a:ext uri="{0D108BD9-81ED-4DB2-BD59-A6C34878D82A}">
                    <a16:rowId xmlns:a16="http://schemas.microsoft.com/office/drawing/2014/main" val="155920231"/>
                  </a:ext>
                </a:extLst>
              </a:tr>
              <a:tr h="31023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98</a:t>
                      </a:r>
                    </a:p>
                  </a:txBody>
                  <a:tcPr marL="7620" marR="7620" marT="267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Тимофеев Владимир Константинович</a:t>
                      </a:r>
                    </a:p>
                  </a:txBody>
                  <a:tcPr marL="7620" marR="7620" marT="267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1500</a:t>
                      </a:r>
                    </a:p>
                  </a:txBody>
                  <a:tcPr marL="7620" marR="7620" marT="267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kern="1200" dirty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Отправлена претензия / доставлена</a:t>
                      </a:r>
                    </a:p>
                  </a:txBody>
                  <a:tcPr marL="7620" marR="7620" marT="2671" marB="0" anchor="ctr"/>
                </a:tc>
                <a:extLst>
                  <a:ext uri="{0D108BD9-81ED-4DB2-BD59-A6C34878D82A}">
                    <a16:rowId xmlns:a16="http://schemas.microsoft.com/office/drawing/2014/main" val="2612300138"/>
                  </a:ext>
                </a:extLst>
              </a:tr>
              <a:tr h="31023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101</a:t>
                      </a:r>
                    </a:p>
                  </a:txBody>
                  <a:tcPr marL="7620" marR="7620" marT="267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Шувалов Генар Адильевич</a:t>
                      </a:r>
                    </a:p>
                  </a:txBody>
                  <a:tcPr marL="7620" marR="7620" marT="267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39500</a:t>
                      </a:r>
                    </a:p>
                  </a:txBody>
                  <a:tcPr marL="7620" marR="7620" marT="2671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Проблемы с наследованием. Отправлена претензия / не доставлена, НПВ</a:t>
                      </a:r>
                      <a:endParaRPr lang="ru-RU" sz="9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2671" marB="0" anchor="ctr"/>
                </a:tc>
                <a:extLst>
                  <a:ext uri="{0D108BD9-81ED-4DB2-BD59-A6C34878D82A}">
                    <a16:rowId xmlns:a16="http://schemas.microsoft.com/office/drawing/2014/main" val="3860146753"/>
                  </a:ext>
                </a:extLst>
              </a:tr>
              <a:tr h="1736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102</a:t>
                      </a:r>
                    </a:p>
                  </a:txBody>
                  <a:tcPr marL="7620" marR="7620" marT="267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Неронов Юрий Владимирович</a:t>
                      </a:r>
                    </a:p>
                  </a:txBody>
                  <a:tcPr marL="7620" marR="7620" marT="267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20000</a:t>
                      </a:r>
                    </a:p>
                  </a:txBody>
                  <a:tcPr marL="7620" marR="7620" marT="2671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Отправлена претензия / не доставлена</a:t>
                      </a:r>
                      <a:endParaRPr lang="ru-RU" sz="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2671" marB="0" anchor="ctr"/>
                </a:tc>
                <a:extLst>
                  <a:ext uri="{0D108BD9-81ED-4DB2-BD59-A6C34878D82A}">
                    <a16:rowId xmlns:a16="http://schemas.microsoft.com/office/drawing/2014/main" val="4275491655"/>
                  </a:ext>
                </a:extLst>
              </a:tr>
              <a:tr h="1736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110</a:t>
                      </a:r>
                    </a:p>
                  </a:txBody>
                  <a:tcPr marL="7620" marR="7620" marT="267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Бессонов Алексей Иванович</a:t>
                      </a:r>
                    </a:p>
                  </a:txBody>
                  <a:tcPr marL="7620" marR="7620" marT="267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10000</a:t>
                      </a:r>
                    </a:p>
                  </a:txBody>
                  <a:tcPr marL="7620" marR="7620" marT="267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ru-RU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Отправлена претензия / не доставлена</a:t>
                      </a:r>
                      <a:endParaRPr lang="ru-RU" sz="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2671" marB="0" anchor="ctr"/>
                </a:tc>
                <a:extLst>
                  <a:ext uri="{0D108BD9-81ED-4DB2-BD59-A6C34878D82A}">
                    <a16:rowId xmlns:a16="http://schemas.microsoft.com/office/drawing/2014/main" val="3483308987"/>
                  </a:ext>
                </a:extLst>
              </a:tr>
              <a:tr h="1736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202</a:t>
                      </a:r>
                    </a:p>
                  </a:txBody>
                  <a:tcPr marL="7620" marR="7620" marT="267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Верещагин Алексей Олегович    </a:t>
                      </a:r>
                    </a:p>
                  </a:txBody>
                  <a:tcPr marL="7620" marR="7620" marT="267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11500</a:t>
                      </a:r>
                    </a:p>
                  </a:txBody>
                  <a:tcPr marL="7620" marR="7620" marT="267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ru-RU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Отправлена претензия / не доставлена</a:t>
                      </a:r>
                      <a:endParaRPr lang="ru-RU" sz="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2671" marB="0" anchor="ctr"/>
                </a:tc>
                <a:extLst>
                  <a:ext uri="{0D108BD9-81ED-4DB2-BD59-A6C34878D82A}">
                    <a16:rowId xmlns:a16="http://schemas.microsoft.com/office/drawing/2014/main" val="1087247705"/>
                  </a:ext>
                </a:extLst>
              </a:tr>
              <a:tr h="1736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207</a:t>
                      </a:r>
                    </a:p>
                  </a:txBody>
                  <a:tcPr marL="7620" marR="7620" marT="267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Байкова</a:t>
                      </a:r>
                      <a:r>
                        <a:rPr lang="ru-RU" sz="9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Людмила Николаевна</a:t>
                      </a:r>
                    </a:p>
                  </a:txBody>
                  <a:tcPr marL="7620" marR="7620" marT="267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1500</a:t>
                      </a:r>
                    </a:p>
                  </a:txBody>
                  <a:tcPr marL="7620" marR="7620" marT="267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ru-RU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Отправлена претензия / не доставлена</a:t>
                      </a:r>
                      <a:endParaRPr lang="ru-RU" sz="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2671" marB="0" anchor="ctr"/>
                </a:tc>
                <a:extLst>
                  <a:ext uri="{0D108BD9-81ED-4DB2-BD59-A6C34878D82A}">
                    <a16:rowId xmlns:a16="http://schemas.microsoft.com/office/drawing/2014/main" val="2602595530"/>
                  </a:ext>
                </a:extLst>
              </a:tr>
              <a:tr h="1736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220</a:t>
                      </a:r>
                    </a:p>
                  </a:txBody>
                  <a:tcPr marL="7620" marR="7620" marT="267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Орлова Тамара Кузьминична</a:t>
                      </a:r>
                    </a:p>
                  </a:txBody>
                  <a:tcPr marL="7620" marR="7620" marT="267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6000</a:t>
                      </a:r>
                    </a:p>
                  </a:txBody>
                  <a:tcPr marL="7620" marR="7620" marT="2671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ru-RU" sz="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2671" marB="0" anchor="ctr"/>
                </a:tc>
                <a:extLst>
                  <a:ext uri="{0D108BD9-81ED-4DB2-BD59-A6C34878D82A}">
                    <a16:rowId xmlns:a16="http://schemas.microsoft.com/office/drawing/2014/main" val="2971274021"/>
                  </a:ext>
                </a:extLst>
              </a:tr>
              <a:tr h="1736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229</a:t>
                      </a:r>
                    </a:p>
                  </a:txBody>
                  <a:tcPr marL="7620" marR="7620" marT="267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Ларина Ирина Павловна            </a:t>
                      </a:r>
                    </a:p>
                  </a:txBody>
                  <a:tcPr marL="7620" marR="7620" marT="267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18000</a:t>
                      </a:r>
                    </a:p>
                  </a:txBody>
                  <a:tcPr marL="7620" marR="7620" marT="267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ru-RU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Отправлена претензия / не доставлена</a:t>
                      </a:r>
                      <a:endParaRPr lang="ru-RU" sz="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2671" marB="0" anchor="ctr"/>
                </a:tc>
                <a:extLst>
                  <a:ext uri="{0D108BD9-81ED-4DB2-BD59-A6C34878D82A}">
                    <a16:rowId xmlns:a16="http://schemas.microsoft.com/office/drawing/2014/main" val="3595386736"/>
                  </a:ext>
                </a:extLst>
              </a:tr>
              <a:tr h="1736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244</a:t>
                      </a:r>
                    </a:p>
                  </a:txBody>
                  <a:tcPr marL="7620" marR="7620" marT="267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Панарина Лариса Владимировна</a:t>
                      </a:r>
                    </a:p>
                  </a:txBody>
                  <a:tcPr marL="7620" marR="7620" marT="267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5000</a:t>
                      </a:r>
                    </a:p>
                  </a:txBody>
                  <a:tcPr marL="7620" marR="7620" marT="267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ru-RU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Отправлена претензия / не доставлена</a:t>
                      </a:r>
                      <a:endParaRPr lang="ru-RU" sz="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2671" marB="0" anchor="ctr"/>
                </a:tc>
                <a:extLst>
                  <a:ext uri="{0D108BD9-81ED-4DB2-BD59-A6C34878D82A}">
                    <a16:rowId xmlns:a16="http://schemas.microsoft.com/office/drawing/2014/main" val="1907462510"/>
                  </a:ext>
                </a:extLst>
              </a:tr>
              <a:tr h="1736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247</a:t>
                      </a:r>
                    </a:p>
                  </a:txBody>
                  <a:tcPr marL="7620" marR="7620" marT="267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Тяжин Виктор Семенович</a:t>
                      </a:r>
                    </a:p>
                  </a:txBody>
                  <a:tcPr marL="7620" marR="7620" marT="267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8000</a:t>
                      </a:r>
                    </a:p>
                  </a:txBody>
                  <a:tcPr marL="7620" marR="7620" marT="267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ru-RU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Отправлена претензия / не доставлена</a:t>
                      </a:r>
                      <a:endParaRPr lang="ru-RU" sz="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2671" marB="0" anchor="ctr"/>
                </a:tc>
                <a:extLst>
                  <a:ext uri="{0D108BD9-81ED-4DB2-BD59-A6C34878D82A}">
                    <a16:rowId xmlns:a16="http://schemas.microsoft.com/office/drawing/2014/main" val="3850160195"/>
                  </a:ext>
                </a:extLst>
              </a:tr>
              <a:tr h="31023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249</a:t>
                      </a:r>
                    </a:p>
                  </a:txBody>
                  <a:tcPr marL="7620" marR="7620" marT="267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Григорьев Д</a:t>
                      </a:r>
                      <a:r>
                        <a:rPr lang="ru-RU" sz="9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митрий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ru-RU" sz="9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Владимирович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7620" marR="7620" marT="267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11500</a:t>
                      </a:r>
                    </a:p>
                  </a:txBody>
                  <a:tcPr marL="7620" marR="7620" marT="267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ru-RU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Отправлена претензия / не доставлена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2671" marB="0" anchor="ctr"/>
                </a:tc>
                <a:extLst>
                  <a:ext uri="{0D108BD9-81ED-4DB2-BD59-A6C34878D82A}">
                    <a16:rowId xmlns:a16="http://schemas.microsoft.com/office/drawing/2014/main" val="1187378975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2126E08C-8D8F-3807-D310-0AF40A849505}"/>
              </a:ext>
            </a:extLst>
          </p:cNvPr>
          <p:cNvSpPr txBox="1"/>
          <p:nvPr/>
        </p:nvSpPr>
        <p:spPr>
          <a:xfrm rot="1461502" flipH="1">
            <a:off x="10289690" y="1490633"/>
            <a:ext cx="13780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rgbClr val="FF0000"/>
                </a:solidFill>
              </a:rPr>
              <a:t>Должники</a:t>
            </a:r>
          </a:p>
        </p:txBody>
      </p:sp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D683BE9C-2A57-78A0-437F-5434C308EA5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85902693"/>
              </p:ext>
            </p:extLst>
          </p:nvPr>
        </p:nvGraphicFramePr>
        <p:xfrm>
          <a:off x="662229" y="1584049"/>
          <a:ext cx="4477202" cy="48598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991931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E3D3A6DA-A3F7-D790-267F-2A5263E024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9052243"/>
              </p:ext>
            </p:extLst>
          </p:nvPr>
        </p:nvGraphicFramePr>
        <p:xfrm>
          <a:off x="5991069" y="1690688"/>
          <a:ext cx="5502640" cy="4566409"/>
        </p:xfrm>
        <a:graphic>
          <a:graphicData uri="http://schemas.openxmlformats.org/drawingml/2006/table">
            <a:tbl>
              <a:tblPr lastRow="1" bandRow="1">
                <a:tableStyleId>{F5AB1C69-6EDB-4FF4-983F-18BD219EF322}</a:tableStyleId>
              </a:tblPr>
              <a:tblGrid>
                <a:gridCol w="4079857">
                  <a:extLst>
                    <a:ext uri="{9D8B030D-6E8A-4147-A177-3AD203B41FA5}">
                      <a16:colId xmlns:a16="http://schemas.microsoft.com/office/drawing/2014/main" val="3254275313"/>
                    </a:ext>
                  </a:extLst>
                </a:gridCol>
                <a:gridCol w="1422783">
                  <a:extLst>
                    <a:ext uri="{9D8B030D-6E8A-4147-A177-3AD203B41FA5}">
                      <a16:colId xmlns:a16="http://schemas.microsoft.com/office/drawing/2014/main" val="2404356020"/>
                    </a:ext>
                  </a:extLst>
                </a:gridCol>
              </a:tblGrid>
              <a:tr h="5761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Статья учета расходов в 2021/2022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Всего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2881199"/>
                  </a:ext>
                </a:extLst>
              </a:tr>
              <a:tr h="288061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Мосэнергосбыт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901 000 </a:t>
                      </a:r>
                    </a:p>
                  </a:txBody>
                  <a:tcPr marL="72000" marR="72000" marT="0" marB="0" anchor="ctr"/>
                </a:tc>
                <a:extLst>
                  <a:ext uri="{0D108BD9-81ED-4DB2-BD59-A6C34878D82A}">
                    <a16:rowId xmlns:a16="http://schemas.microsoft.com/office/drawing/2014/main" val="3886186590"/>
                  </a:ext>
                </a:extLst>
              </a:tr>
              <a:tr h="288061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Мусор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240 000 </a:t>
                      </a:r>
                    </a:p>
                  </a:txBody>
                  <a:tcPr marL="72000" marR="72000" marT="0" marB="0" anchor="ctr"/>
                </a:tc>
                <a:extLst>
                  <a:ext uri="{0D108BD9-81ED-4DB2-BD59-A6C34878D82A}">
                    <a16:rowId xmlns:a16="http://schemas.microsoft.com/office/drawing/2014/main" val="530438699"/>
                  </a:ext>
                </a:extLst>
              </a:tr>
              <a:tr h="288061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Охрана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557 700 </a:t>
                      </a:r>
                    </a:p>
                  </a:txBody>
                  <a:tcPr marL="72000" marR="72000" marT="0" marB="0" anchor="ctr"/>
                </a:tc>
                <a:extLst>
                  <a:ext uri="{0D108BD9-81ED-4DB2-BD59-A6C34878D82A}">
                    <a16:rowId xmlns:a16="http://schemas.microsoft.com/office/drawing/2014/main" val="1660881754"/>
                  </a:ext>
                </a:extLst>
              </a:tr>
              <a:tr h="288061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Ремонт сторожки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104 400 </a:t>
                      </a:r>
                    </a:p>
                  </a:txBody>
                  <a:tcPr marL="72000" marR="72000" marT="0" marB="0" anchor="ctr"/>
                </a:tc>
                <a:extLst>
                  <a:ext uri="{0D108BD9-81ED-4DB2-BD59-A6C34878D82A}">
                    <a16:rowId xmlns:a16="http://schemas.microsoft.com/office/drawing/2014/main" val="3970622939"/>
                  </a:ext>
                </a:extLst>
              </a:tr>
              <a:tr h="288061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Ремонт калитки, ворот, благоустройство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100 000 </a:t>
                      </a:r>
                    </a:p>
                  </a:txBody>
                  <a:tcPr marL="72000" marR="72000" marT="0" marB="0" anchor="ctr"/>
                </a:tc>
                <a:extLst>
                  <a:ext uri="{0D108BD9-81ED-4DB2-BD59-A6C34878D82A}">
                    <a16:rowId xmlns:a16="http://schemas.microsoft.com/office/drawing/2014/main" val="2970612857"/>
                  </a:ext>
                </a:extLst>
              </a:tr>
              <a:tr h="288061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Снег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64 000 </a:t>
                      </a:r>
                    </a:p>
                  </a:txBody>
                  <a:tcPr marL="72000" marR="72000" marT="0" marB="0" anchor="ctr"/>
                </a:tc>
                <a:extLst>
                  <a:ext uri="{0D108BD9-81ED-4DB2-BD59-A6C34878D82A}">
                    <a16:rowId xmlns:a16="http://schemas.microsoft.com/office/drawing/2014/main" val="3886574415"/>
                  </a:ext>
                </a:extLst>
              </a:tr>
              <a:tr h="288061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Бухгалтер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12 000 </a:t>
                      </a:r>
                    </a:p>
                  </a:txBody>
                  <a:tcPr marL="72000" marR="72000" marT="0" marB="0" anchor="ctr"/>
                </a:tc>
                <a:extLst>
                  <a:ext uri="{0D108BD9-81ED-4DB2-BD59-A6C34878D82A}">
                    <a16:rowId xmlns:a16="http://schemas.microsoft.com/office/drawing/2014/main" val="3151240578"/>
                  </a:ext>
                </a:extLst>
              </a:tr>
              <a:tr h="288061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Налоги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17 000 </a:t>
                      </a:r>
                    </a:p>
                  </a:txBody>
                  <a:tcPr marL="72000" marR="72000" marT="0" marB="0" anchor="ctr"/>
                </a:tc>
                <a:extLst>
                  <a:ext uri="{0D108BD9-81ED-4DB2-BD59-A6C34878D82A}">
                    <a16:rowId xmlns:a16="http://schemas.microsoft.com/office/drawing/2014/main" val="2494108229"/>
                  </a:ext>
                </a:extLst>
              </a:tr>
              <a:tr h="288061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Банк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20 200 </a:t>
                      </a:r>
                    </a:p>
                  </a:txBody>
                  <a:tcPr marL="72000" marR="72000" marT="0" marB="0" anchor="ctr"/>
                </a:tc>
                <a:extLst>
                  <a:ext uri="{0D108BD9-81ED-4DB2-BD59-A6C34878D82A}">
                    <a16:rowId xmlns:a16="http://schemas.microsoft.com/office/drawing/2014/main" val="1440047092"/>
                  </a:ext>
                </a:extLst>
              </a:tr>
              <a:tr h="288061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Межевание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118 550 </a:t>
                      </a:r>
                    </a:p>
                  </a:txBody>
                  <a:tcPr marL="72000" marR="72000" marT="0" marB="0" anchor="ctr"/>
                </a:tc>
                <a:extLst>
                  <a:ext uri="{0D108BD9-81ED-4DB2-BD59-A6C34878D82A}">
                    <a16:rowId xmlns:a16="http://schemas.microsoft.com/office/drawing/2014/main" val="3500269161"/>
                  </a:ext>
                </a:extLst>
              </a:tr>
              <a:tr h="288061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Приобретение основных средств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40 000 </a:t>
                      </a:r>
                    </a:p>
                  </a:txBody>
                  <a:tcPr marL="72000" marR="72000" marT="0" marB="0" anchor="ctr"/>
                </a:tc>
                <a:extLst>
                  <a:ext uri="{0D108BD9-81ED-4DB2-BD59-A6C34878D82A}">
                    <a16:rowId xmlns:a16="http://schemas.microsoft.com/office/drawing/2014/main" val="3086967815"/>
                  </a:ext>
                </a:extLst>
              </a:tr>
              <a:tr h="288061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Телефон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5 640 </a:t>
                      </a:r>
                    </a:p>
                  </a:txBody>
                  <a:tcPr marL="72000" marR="72000" marT="0" marB="0" anchor="ctr"/>
                </a:tc>
                <a:extLst>
                  <a:ext uri="{0D108BD9-81ED-4DB2-BD59-A6C34878D82A}">
                    <a16:rowId xmlns:a16="http://schemas.microsoft.com/office/drawing/2014/main" val="1346220339"/>
                  </a:ext>
                </a:extLst>
              </a:tr>
              <a:tr h="533556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</a:rPr>
                        <a:t>Всего потрачено за 2021/2022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 2 180 490 </a:t>
                      </a:r>
                    </a:p>
                  </a:txBody>
                  <a:tcPr marL="72000" marR="72000" marT="0" marB="0" anchor="ctr"/>
                </a:tc>
                <a:extLst>
                  <a:ext uri="{0D108BD9-81ED-4DB2-BD59-A6C34878D82A}">
                    <a16:rowId xmlns:a16="http://schemas.microsoft.com/office/drawing/2014/main" val="2312140245"/>
                  </a:ext>
                </a:extLst>
              </a:tr>
            </a:tbl>
          </a:graphicData>
        </a:graphic>
      </p:graphicFrame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C1CD3FDA-49AB-EBC8-D32B-F708CAEF19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ru-RU" dirty="0"/>
              <a:t>Структура доходов / расходов в 21/22</a:t>
            </a: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216517F6-ABF8-D34A-9856-E93C2C8D3A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8654917"/>
              </p:ext>
            </p:extLst>
          </p:nvPr>
        </p:nvGraphicFramePr>
        <p:xfrm>
          <a:off x="720000" y="1697902"/>
          <a:ext cx="5012960" cy="4559191"/>
        </p:xfrm>
        <a:graphic>
          <a:graphicData uri="http://schemas.openxmlformats.org/drawingml/2006/table">
            <a:tbl>
              <a:tblPr lastRow="1" bandRow="1">
                <a:tableStyleId>{F5AB1C69-6EDB-4FF4-983F-18BD219EF322}</a:tableStyleId>
              </a:tblPr>
              <a:tblGrid>
                <a:gridCol w="3664110">
                  <a:extLst>
                    <a:ext uri="{9D8B030D-6E8A-4147-A177-3AD203B41FA5}">
                      <a16:colId xmlns:a16="http://schemas.microsoft.com/office/drawing/2014/main" val="3254275313"/>
                    </a:ext>
                  </a:extLst>
                </a:gridCol>
                <a:gridCol w="1348850">
                  <a:extLst>
                    <a:ext uri="{9D8B030D-6E8A-4147-A177-3AD203B41FA5}">
                      <a16:colId xmlns:a16="http://schemas.microsoft.com/office/drawing/2014/main" val="2404356020"/>
                    </a:ext>
                  </a:extLst>
                </a:gridCol>
              </a:tblGrid>
              <a:tr h="61394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Статья учета доходов в 2021/2022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7541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Всего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7541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2881199"/>
                  </a:ext>
                </a:extLst>
              </a:tr>
              <a:tr h="30697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</a:rPr>
                        <a:t>ЧВ текущего периода 21/22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754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dirty="0">
                          <a:effectLst/>
                        </a:rPr>
                        <a:t>1 576 750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7541" marB="0" anchor="ctr"/>
                </a:tc>
                <a:extLst>
                  <a:ext uri="{0D108BD9-81ED-4DB2-BD59-A6C34878D82A}">
                    <a16:rowId xmlns:a16="http://schemas.microsoft.com/office/drawing/2014/main" val="3886186590"/>
                  </a:ext>
                </a:extLst>
              </a:tr>
              <a:tr h="30697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</a:rPr>
                        <a:t>ЧВ будущего периода 22/23/24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754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dirty="0">
                          <a:effectLst/>
                        </a:rPr>
                        <a:t>25 200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7541" marB="0" anchor="ctr"/>
                </a:tc>
                <a:extLst>
                  <a:ext uri="{0D108BD9-81ED-4DB2-BD59-A6C34878D82A}">
                    <a16:rowId xmlns:a16="http://schemas.microsoft.com/office/drawing/2014/main" val="530438699"/>
                  </a:ext>
                </a:extLst>
              </a:tr>
              <a:tr h="30697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</a:rPr>
                        <a:t>Освещение (зима)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754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dirty="0">
                          <a:effectLst/>
                        </a:rPr>
                        <a:t>3 000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7541" marB="0" anchor="ctr"/>
                </a:tc>
                <a:extLst>
                  <a:ext uri="{0D108BD9-81ED-4DB2-BD59-A6C34878D82A}">
                    <a16:rowId xmlns:a16="http://schemas.microsoft.com/office/drawing/2014/main" val="1660881754"/>
                  </a:ext>
                </a:extLst>
              </a:tr>
              <a:tr h="30697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</a:rPr>
                        <a:t>Погашение долга - МЭС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754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dirty="0">
                          <a:effectLst/>
                        </a:rPr>
                        <a:t>318 375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7541" marB="0" anchor="ctr"/>
                </a:tc>
                <a:extLst>
                  <a:ext uri="{0D108BD9-81ED-4DB2-BD59-A6C34878D82A}">
                    <a16:rowId xmlns:a16="http://schemas.microsoft.com/office/drawing/2014/main" val="3970622939"/>
                  </a:ext>
                </a:extLst>
              </a:tr>
              <a:tr h="30697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</a:rPr>
                        <a:t>Погашение долга - ЧВ 17/18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754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dirty="0">
                          <a:effectLst/>
                        </a:rPr>
                        <a:t>84 000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7541" marB="0" anchor="ctr"/>
                </a:tc>
                <a:extLst>
                  <a:ext uri="{0D108BD9-81ED-4DB2-BD59-A6C34878D82A}">
                    <a16:rowId xmlns:a16="http://schemas.microsoft.com/office/drawing/2014/main" val="2970612857"/>
                  </a:ext>
                </a:extLst>
              </a:tr>
              <a:tr h="30697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</a:rPr>
                        <a:t>Погашение долга - ЧВ 18/19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754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dirty="0">
                          <a:effectLst/>
                        </a:rPr>
                        <a:t>46 000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7541" marB="0" anchor="ctr"/>
                </a:tc>
                <a:extLst>
                  <a:ext uri="{0D108BD9-81ED-4DB2-BD59-A6C34878D82A}">
                    <a16:rowId xmlns:a16="http://schemas.microsoft.com/office/drawing/2014/main" val="3886574415"/>
                  </a:ext>
                </a:extLst>
              </a:tr>
              <a:tr h="30697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</a:rPr>
                        <a:t>Погашение долга - ЧВ 19/20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754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dirty="0">
                          <a:effectLst/>
                        </a:rPr>
                        <a:t>75 000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7541" marB="0" anchor="ctr"/>
                </a:tc>
                <a:extLst>
                  <a:ext uri="{0D108BD9-81ED-4DB2-BD59-A6C34878D82A}">
                    <a16:rowId xmlns:a16="http://schemas.microsoft.com/office/drawing/2014/main" val="3151240578"/>
                  </a:ext>
                </a:extLst>
              </a:tr>
              <a:tr h="30697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</a:rPr>
                        <a:t>Погашение долга - ЧВ 20/21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754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dirty="0">
                          <a:effectLst/>
                        </a:rPr>
                        <a:t>148 000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7541" marB="0" anchor="ctr"/>
                </a:tc>
                <a:extLst>
                  <a:ext uri="{0D108BD9-81ED-4DB2-BD59-A6C34878D82A}">
                    <a16:rowId xmlns:a16="http://schemas.microsoft.com/office/drawing/2014/main" val="2494108229"/>
                  </a:ext>
                </a:extLst>
              </a:tr>
              <a:tr h="30697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</a:rPr>
                        <a:t>Погашение долга - ЦВ мусор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754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dirty="0">
                          <a:effectLst/>
                        </a:rPr>
                        <a:t>3 600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7541" marB="0" anchor="ctr"/>
                </a:tc>
                <a:extLst>
                  <a:ext uri="{0D108BD9-81ED-4DB2-BD59-A6C34878D82A}">
                    <a16:rowId xmlns:a16="http://schemas.microsoft.com/office/drawing/2014/main" val="1440047092"/>
                  </a:ext>
                </a:extLst>
              </a:tr>
              <a:tr h="30697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</a:rPr>
                        <a:t>Погашение долга - ЦВ транспорт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754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dirty="0">
                          <a:effectLst/>
                        </a:rPr>
                        <a:t>45 700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7541" marB="0" anchor="ctr"/>
                </a:tc>
                <a:extLst>
                  <a:ext uri="{0D108BD9-81ED-4DB2-BD59-A6C34878D82A}">
                    <a16:rowId xmlns:a16="http://schemas.microsoft.com/office/drawing/2014/main" val="3500269161"/>
                  </a:ext>
                </a:extLst>
              </a:tr>
              <a:tr h="30697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</a:rPr>
                        <a:t>Погашение долга - ЦВ межевание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754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dirty="0">
                          <a:effectLst/>
                        </a:rPr>
                        <a:t>6 000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7541" marB="0" anchor="ctr"/>
                </a:tc>
                <a:extLst>
                  <a:ext uri="{0D108BD9-81ED-4DB2-BD59-A6C34878D82A}">
                    <a16:rowId xmlns:a16="http://schemas.microsoft.com/office/drawing/2014/main" val="3086967815"/>
                  </a:ext>
                </a:extLst>
              </a:tr>
              <a:tr h="568581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</a:rPr>
                        <a:t>Всего получено за 2021/2022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754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dirty="0">
                          <a:effectLst/>
                        </a:rPr>
                        <a:t>     2 340 835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7541" marB="0" anchor="ctr"/>
                </a:tc>
                <a:extLst>
                  <a:ext uri="{0D108BD9-81ED-4DB2-BD59-A6C34878D82A}">
                    <a16:rowId xmlns:a16="http://schemas.microsoft.com/office/drawing/2014/main" val="23121402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46180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98225CF4-6C25-D0A3-408B-B26EC8DC78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9762"/>
            <a:ext cx="6565777" cy="1325563"/>
          </a:xfrm>
        </p:spPr>
        <p:txBody>
          <a:bodyPr/>
          <a:lstStyle/>
          <a:p>
            <a:r>
              <a:rPr lang="ru-RU" dirty="0"/>
              <a:t>Структура доходов в 21/22</a:t>
            </a:r>
          </a:p>
        </p:txBody>
      </p:sp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C92E6574-EFAE-319C-3624-36B331CB98A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34686037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871093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98225CF4-6C25-D0A3-408B-B26EC8DC78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9762"/>
            <a:ext cx="7490791" cy="1325563"/>
          </a:xfrm>
        </p:spPr>
        <p:txBody>
          <a:bodyPr/>
          <a:lstStyle/>
          <a:p>
            <a:r>
              <a:rPr lang="ru-RU" dirty="0"/>
              <a:t>Структура расходов в 21/22</a:t>
            </a:r>
          </a:p>
        </p:txBody>
      </p:sp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783DBEAF-67F8-4840-9513-914C1600326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13540029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904117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923A06A-5C9C-4507-BAC3-5462720006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0416"/>
            <a:ext cx="10392052" cy="1325563"/>
          </a:xfrm>
        </p:spPr>
        <p:txBody>
          <a:bodyPr/>
          <a:lstStyle/>
          <a:p>
            <a:r>
              <a:rPr lang="ru-RU" dirty="0"/>
              <a:t>Погашение долга за ЧВ (21/22)</a:t>
            </a:r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9256481D-2266-4753-B935-A68669EAAE0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2797496"/>
              </p:ext>
            </p:extLst>
          </p:nvPr>
        </p:nvGraphicFramePr>
        <p:xfrm>
          <a:off x="838201" y="1408182"/>
          <a:ext cx="3884719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6A0C7EF5-F6D0-FEEF-560D-0DAC0F65B060}"/>
              </a:ext>
            </a:extLst>
          </p:cNvPr>
          <p:cNvSpPr txBox="1"/>
          <p:nvPr/>
        </p:nvSpPr>
        <p:spPr>
          <a:xfrm>
            <a:off x="659298" y="5870049"/>
            <a:ext cx="485926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"/>
            <a:r>
              <a:rPr lang="ru-RU" sz="1400" dirty="0"/>
              <a:t>По состоянию на 30.06.2022 оплачено </a:t>
            </a:r>
            <a:r>
              <a:rPr lang="ru-RU" sz="1400" b="1" dirty="0"/>
              <a:t>90%</a:t>
            </a:r>
            <a:r>
              <a:rPr lang="ru-RU" sz="1400" dirty="0"/>
              <a:t> от общей суммы.</a:t>
            </a:r>
          </a:p>
          <a:p>
            <a:pPr fontAlgn="b"/>
            <a:r>
              <a:rPr lang="ru-RU" sz="1400" kern="1200" dirty="0">
                <a:latin typeface="+mn-lt"/>
                <a:ea typeface="+mn-ea"/>
                <a:cs typeface="+mn-cs"/>
              </a:rPr>
              <a:t>Остаток долга за ЧВ </a:t>
            </a:r>
            <a:r>
              <a:rPr lang="en-US" sz="1400" kern="1200" dirty="0">
                <a:latin typeface="+mn-lt"/>
                <a:ea typeface="+mn-ea"/>
                <a:cs typeface="+mn-cs"/>
              </a:rPr>
              <a:t>– </a:t>
            </a:r>
            <a:r>
              <a:rPr lang="ru-RU" sz="1400" b="1" dirty="0"/>
              <a:t>195</a:t>
            </a:r>
            <a:r>
              <a:rPr lang="ru-RU" sz="1400" b="1" kern="1200" dirty="0">
                <a:latin typeface="+mn-lt"/>
                <a:ea typeface="+mn-ea"/>
                <a:cs typeface="+mn-cs"/>
              </a:rPr>
              <a:t> 250</a:t>
            </a:r>
            <a:r>
              <a:rPr lang="en-US" sz="1400" b="1" kern="1200" dirty="0">
                <a:latin typeface="+mn-lt"/>
                <a:ea typeface="+mn-ea"/>
                <a:cs typeface="+mn-cs"/>
              </a:rPr>
              <a:t> </a:t>
            </a:r>
            <a:r>
              <a:rPr lang="ru-RU" sz="1400" b="1" kern="1200" dirty="0">
                <a:latin typeface="+mn-lt"/>
                <a:ea typeface="+mn-ea"/>
                <a:cs typeface="+mn-cs"/>
              </a:rPr>
              <a:t>руб.</a:t>
            </a:r>
          </a:p>
        </p:txBody>
      </p:sp>
      <p:graphicFrame>
        <p:nvGraphicFramePr>
          <p:cNvPr id="9" name="Таблица 8">
            <a:extLst>
              <a:ext uri="{FF2B5EF4-FFF2-40B4-BE49-F238E27FC236}">
                <a16:creationId xmlns:a16="http://schemas.microsoft.com/office/drawing/2014/main" id="{0531B277-7E9B-4565-AFDB-9C40870BE0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6386085"/>
              </p:ext>
            </p:extLst>
          </p:nvPr>
        </p:nvGraphicFramePr>
        <p:xfrm>
          <a:off x="5707408" y="1476955"/>
          <a:ext cx="5532783" cy="4600754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4078848787"/>
                    </a:ext>
                  </a:extLst>
                </a:gridCol>
                <a:gridCol w="3041374">
                  <a:extLst>
                    <a:ext uri="{9D8B030D-6E8A-4147-A177-3AD203B41FA5}">
                      <a16:colId xmlns:a16="http://schemas.microsoft.com/office/drawing/2014/main" val="2030802599"/>
                    </a:ext>
                  </a:extLst>
                </a:gridCol>
                <a:gridCol w="1729409">
                  <a:extLst>
                    <a:ext uri="{9D8B030D-6E8A-4147-A177-3AD203B41FA5}">
                      <a16:colId xmlns:a16="http://schemas.microsoft.com/office/drawing/2014/main" val="2496508662"/>
                    </a:ext>
                  </a:extLst>
                </a:gridCol>
              </a:tblGrid>
              <a:tr h="147765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/>
                        <a:t>Уч.</a:t>
                      </a:r>
                    </a:p>
                  </a:txBody>
                  <a:tcPr marL="56777" marR="56777" marT="25807" marB="25807" anchor="ctr"/>
                </a:tc>
                <a:tc>
                  <a:txBody>
                    <a:bodyPr/>
                    <a:lstStyle/>
                    <a:p>
                      <a:r>
                        <a:rPr lang="ru-RU" sz="1100" dirty="0"/>
                        <a:t>Собственник</a:t>
                      </a:r>
                    </a:p>
                  </a:txBody>
                  <a:tcPr marL="56777" marR="56777" marT="25807" marB="2580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/>
                        <a:t>Задолженность ЧВ 21/22</a:t>
                      </a:r>
                    </a:p>
                  </a:txBody>
                  <a:tcPr marL="56777" marR="56777" marT="25807" marB="25807" anchor="ctr"/>
                </a:tc>
                <a:extLst>
                  <a:ext uri="{0D108BD9-81ED-4DB2-BD59-A6C34878D82A}">
                    <a16:rowId xmlns:a16="http://schemas.microsoft.com/office/drawing/2014/main" val="3482376435"/>
                  </a:ext>
                </a:extLst>
              </a:tr>
              <a:tr h="16743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Моченов</a:t>
                      </a:r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Дмитрий Игоревич</a:t>
                      </a: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5102955"/>
                  </a:ext>
                </a:extLst>
              </a:tr>
              <a:tr h="16743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Москвин Валерий Германович</a:t>
                      </a: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12 000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0923676"/>
                  </a:ext>
                </a:extLst>
              </a:tr>
              <a:tr h="16743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Залесская Татьяна Васильевна</a:t>
                      </a: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12 000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706742"/>
                  </a:ext>
                </a:extLst>
              </a:tr>
              <a:tr h="16743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Евстратов Анатолий Александрович</a:t>
                      </a: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12 000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4281497"/>
                  </a:ext>
                </a:extLst>
              </a:tr>
              <a:tr h="16743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Петренко Галина Сергеевна</a:t>
                      </a: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12 000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8757362"/>
                  </a:ext>
                </a:extLst>
              </a:tr>
              <a:tr h="16743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Рочев Владимир Валентинович</a:t>
                      </a: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4773601"/>
                  </a:ext>
                </a:extLst>
              </a:tr>
              <a:tr h="16743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Пугачевский Федор Васильевч</a:t>
                      </a: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12 000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393036"/>
                  </a:ext>
                </a:extLst>
              </a:tr>
              <a:tr h="16743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Шишлова Любовь Николаевна</a:t>
                      </a: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1 000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6726211"/>
                  </a:ext>
                </a:extLst>
              </a:tr>
              <a:tr h="16743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Сироткин Юрий Иванович</a:t>
                      </a: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9 000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3585698"/>
                  </a:ext>
                </a:extLst>
              </a:tr>
              <a:tr h="16743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Ткаченко Владимир Ильич</a:t>
                      </a: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12 000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3315907"/>
                  </a:ext>
                </a:extLst>
              </a:tr>
              <a:tr h="13797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Муратович Светлана Викторовна</a:t>
                      </a: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10 500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745676"/>
                  </a:ext>
                </a:extLst>
              </a:tr>
              <a:tr h="13797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Хоменко Наталия Михайловна</a:t>
                      </a: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12 000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5140369"/>
                  </a:ext>
                </a:extLst>
              </a:tr>
              <a:tr h="16743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Емельянов Роман Геннадиевич   </a:t>
                      </a: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12 000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4264966"/>
                  </a:ext>
                </a:extLst>
              </a:tr>
              <a:tr h="13797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Соловьева Елена Борисовна</a:t>
                      </a: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12 000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2300138"/>
                  </a:ext>
                </a:extLst>
              </a:tr>
              <a:tr h="13797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79</a:t>
                      </a: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Соколова Лидия Ивановна</a:t>
                      </a: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11 000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0146753"/>
                  </a:ext>
                </a:extLst>
              </a:tr>
              <a:tr h="13797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85</a:t>
                      </a: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Маремуха</a:t>
                      </a:r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Антонина Ивановна</a:t>
                      </a: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7 500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5491655"/>
                  </a:ext>
                </a:extLst>
              </a:tr>
              <a:tr h="13797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Шувалов </a:t>
                      </a:r>
                      <a:r>
                        <a:rPr lang="ru-RU" sz="12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Генар</a:t>
                      </a:r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Адильевич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12 000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3308987"/>
                  </a:ext>
                </a:extLst>
              </a:tr>
              <a:tr h="16743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Манукян</a:t>
                      </a:r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Армен </a:t>
                      </a:r>
                      <a:r>
                        <a:rPr lang="ru-RU" sz="12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Размикович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4 500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7247705"/>
                  </a:ext>
                </a:extLst>
              </a:tr>
              <a:tr h="13797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206</a:t>
                      </a: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Дроздов Владимир Валерьевич</a:t>
                      </a: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7 000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1274021"/>
                  </a:ext>
                </a:extLst>
              </a:tr>
              <a:tr h="16743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207</a:t>
                      </a: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Байкова Людмила Николаевна</a:t>
                      </a: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1 000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5386736"/>
                  </a:ext>
                </a:extLst>
              </a:tr>
              <a:tr h="13797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226</a:t>
                      </a: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Покровский Олег Борисович</a:t>
                      </a: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11 000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7462510"/>
                  </a:ext>
                </a:extLst>
              </a:tr>
              <a:tr h="13797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227</a:t>
                      </a: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Абдулов Рушан Александрович</a:t>
                      </a: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1 000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0160195"/>
                  </a:ext>
                </a:extLst>
              </a:tr>
              <a:tr h="13797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249</a:t>
                      </a: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Григорьев Дмитрий Владимирович </a:t>
                      </a: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11 000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7378975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B471F6AB-0CA7-4C39-9BAD-49BAAF9EB171}"/>
              </a:ext>
            </a:extLst>
          </p:cNvPr>
          <p:cNvSpPr txBox="1"/>
          <p:nvPr/>
        </p:nvSpPr>
        <p:spPr>
          <a:xfrm rot="1461502" flipH="1">
            <a:off x="8323229" y="1435923"/>
            <a:ext cx="13780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rgbClr val="FF0000"/>
                </a:solidFill>
              </a:rPr>
              <a:t>Должники</a:t>
            </a: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34CB60A3-91A1-CB42-ADB4-C6CDCB4E6308}"/>
              </a:ext>
            </a:extLst>
          </p:cNvPr>
          <p:cNvGraphicFramePr>
            <a:graphicFrameLocks noGrp="1"/>
          </p:cNvGraphicFramePr>
          <p:nvPr/>
        </p:nvGraphicFramePr>
        <p:xfrm>
          <a:off x="0" y="0"/>
          <a:ext cx="825500" cy="203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25500">
                  <a:extLst>
                    <a:ext uri="{9D8B030D-6E8A-4147-A177-3AD203B41FA5}">
                      <a16:colId xmlns:a16="http://schemas.microsoft.com/office/drawing/2014/main" val="3654338597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</a:rPr>
                        <a:t>195250 </a:t>
                      </a:r>
                      <a:endParaRPr lang="ru-RU" sz="1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05978085"/>
                  </a:ext>
                </a:extLst>
              </a:tr>
            </a:tbl>
          </a:graphicData>
        </a:graphic>
      </p:graphicFrame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AF84A7BA-110A-9047-ACD9-7F3F0796C973}"/>
              </a:ext>
            </a:extLst>
          </p:cNvPr>
          <p:cNvGraphicFramePr>
            <a:graphicFrameLocks noGrp="1"/>
          </p:cNvGraphicFramePr>
          <p:nvPr/>
        </p:nvGraphicFramePr>
        <p:xfrm>
          <a:off x="0" y="0"/>
          <a:ext cx="825500" cy="203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25500">
                  <a:extLst>
                    <a:ext uri="{9D8B030D-6E8A-4147-A177-3AD203B41FA5}">
                      <a16:colId xmlns:a16="http://schemas.microsoft.com/office/drawing/2014/main" val="3262718734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</a:rPr>
                        <a:t>195250 </a:t>
                      </a:r>
                      <a:endParaRPr lang="ru-RU" sz="1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043614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72301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923A06A-5C9C-4507-BAC3-5462720006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0416"/>
            <a:ext cx="10392052" cy="1325563"/>
          </a:xfrm>
        </p:spPr>
        <p:txBody>
          <a:bodyPr/>
          <a:lstStyle/>
          <a:p>
            <a:r>
              <a:rPr lang="ru-RU" dirty="0"/>
              <a:t>Погашение долга за МЭС (21/22)</a:t>
            </a:r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9256481D-2266-4753-B935-A68669EAAE0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7956140"/>
              </p:ext>
            </p:extLst>
          </p:nvPr>
        </p:nvGraphicFramePr>
        <p:xfrm>
          <a:off x="838201" y="1388301"/>
          <a:ext cx="3884719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6A0C7EF5-F6D0-FEEF-560D-0DAC0F65B060}"/>
              </a:ext>
            </a:extLst>
          </p:cNvPr>
          <p:cNvSpPr txBox="1"/>
          <p:nvPr/>
        </p:nvSpPr>
        <p:spPr>
          <a:xfrm>
            <a:off x="108444" y="5816698"/>
            <a:ext cx="481053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"/>
            <a:r>
              <a:rPr lang="ru-RU" sz="1400" dirty="0"/>
              <a:t>По состоянию на 30.06.2022 оплачено </a:t>
            </a:r>
            <a:r>
              <a:rPr lang="ru-RU" sz="1400" b="1" dirty="0"/>
              <a:t>69%</a:t>
            </a:r>
            <a:r>
              <a:rPr lang="ru-RU" sz="1400" dirty="0"/>
              <a:t> от общей суммы.</a:t>
            </a:r>
          </a:p>
          <a:p>
            <a:pPr fontAlgn="b"/>
            <a:r>
              <a:rPr lang="ru-RU" sz="1400" kern="1200" dirty="0">
                <a:latin typeface="+mn-lt"/>
                <a:ea typeface="+mn-ea"/>
                <a:cs typeface="+mn-cs"/>
              </a:rPr>
              <a:t>Остаток долга за МЭС </a:t>
            </a:r>
            <a:r>
              <a:rPr lang="en-US" sz="1400" kern="1200" dirty="0">
                <a:latin typeface="+mn-lt"/>
                <a:ea typeface="+mn-ea"/>
                <a:cs typeface="+mn-cs"/>
              </a:rPr>
              <a:t>– </a:t>
            </a:r>
            <a:r>
              <a:rPr lang="ru-RU" sz="1400" b="1" dirty="0"/>
              <a:t>149 625</a:t>
            </a:r>
            <a:r>
              <a:rPr lang="en-US" sz="1400" b="1" kern="1200" dirty="0">
                <a:latin typeface="+mn-lt"/>
                <a:ea typeface="+mn-ea"/>
                <a:cs typeface="+mn-cs"/>
              </a:rPr>
              <a:t> </a:t>
            </a:r>
            <a:r>
              <a:rPr lang="ru-RU" sz="1400" b="1" kern="1200" dirty="0">
                <a:latin typeface="+mn-lt"/>
                <a:ea typeface="+mn-ea"/>
                <a:cs typeface="+mn-cs"/>
              </a:rPr>
              <a:t>руб.</a:t>
            </a:r>
          </a:p>
        </p:txBody>
      </p:sp>
      <p:graphicFrame>
        <p:nvGraphicFramePr>
          <p:cNvPr id="13" name="Таблица 12">
            <a:extLst>
              <a:ext uri="{FF2B5EF4-FFF2-40B4-BE49-F238E27FC236}">
                <a16:creationId xmlns:a16="http://schemas.microsoft.com/office/drawing/2014/main" id="{F0D46A80-7101-37A8-ED7C-6C21F0B9E3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2693651"/>
              </p:ext>
            </p:extLst>
          </p:nvPr>
        </p:nvGraphicFramePr>
        <p:xfrm>
          <a:off x="4918983" y="1552731"/>
          <a:ext cx="3285352" cy="4730294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388513">
                  <a:extLst>
                    <a:ext uri="{9D8B030D-6E8A-4147-A177-3AD203B41FA5}">
                      <a16:colId xmlns:a16="http://schemas.microsoft.com/office/drawing/2014/main" val="4078848787"/>
                    </a:ext>
                  </a:extLst>
                </a:gridCol>
                <a:gridCol w="2213310">
                  <a:extLst>
                    <a:ext uri="{9D8B030D-6E8A-4147-A177-3AD203B41FA5}">
                      <a16:colId xmlns:a16="http://schemas.microsoft.com/office/drawing/2014/main" val="2030802599"/>
                    </a:ext>
                  </a:extLst>
                </a:gridCol>
                <a:gridCol w="683529">
                  <a:extLst>
                    <a:ext uri="{9D8B030D-6E8A-4147-A177-3AD203B41FA5}">
                      <a16:colId xmlns:a16="http://schemas.microsoft.com/office/drawing/2014/main" val="2496508662"/>
                    </a:ext>
                  </a:extLst>
                </a:gridCol>
              </a:tblGrid>
              <a:tr h="157654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/>
                        <a:t>Уч.</a:t>
                      </a:r>
                    </a:p>
                  </a:txBody>
                  <a:tcPr marL="56777" marR="56777" marT="25807" marB="25807" anchor="ctr"/>
                </a:tc>
                <a:tc>
                  <a:txBody>
                    <a:bodyPr/>
                    <a:lstStyle/>
                    <a:p>
                      <a:r>
                        <a:rPr lang="ru-RU" sz="1000" dirty="0"/>
                        <a:t>Собственник</a:t>
                      </a:r>
                    </a:p>
                  </a:txBody>
                  <a:tcPr marL="56777" marR="56777" marT="25807" marB="2580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/>
                        <a:t>Сумма</a:t>
                      </a:r>
                    </a:p>
                  </a:txBody>
                  <a:tcPr marL="56777" marR="56777" marT="25807" marB="25807" anchor="ctr"/>
                </a:tc>
                <a:extLst>
                  <a:ext uri="{0D108BD9-81ED-4DB2-BD59-A6C34878D82A}">
                    <a16:rowId xmlns:a16="http://schemas.microsoft.com/office/drawing/2014/main" val="3482376435"/>
                  </a:ext>
                </a:extLst>
              </a:tr>
              <a:tr h="12954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Корнеева Лидия Николаевна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2 500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5102955"/>
                  </a:ext>
                </a:extLst>
              </a:tr>
              <a:tr h="12954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Моченов</a:t>
                      </a:r>
                      <a:r>
                        <a:rPr lang="ru-RU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Дмитрий Игоревич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3 000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5298110"/>
                  </a:ext>
                </a:extLst>
              </a:tr>
              <a:tr h="12954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Кадяйкина Любовь Михайловна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3 000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4752325"/>
                  </a:ext>
                </a:extLst>
              </a:tr>
              <a:tr h="12954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Карандов</a:t>
                      </a:r>
                      <a:r>
                        <a:rPr lang="ru-RU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Александр Юрьевич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3 000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7054106"/>
                  </a:ext>
                </a:extLst>
              </a:tr>
              <a:tr h="12954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Москвин Валерий Германович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3 000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1688801"/>
                  </a:ext>
                </a:extLst>
              </a:tr>
              <a:tr h="12954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Ерохин Сергей Васильевич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3 000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0537534"/>
                  </a:ext>
                </a:extLst>
              </a:tr>
              <a:tr h="12954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Воробьёв Сергей Михайлович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3 000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5507571"/>
                  </a:ext>
                </a:extLst>
              </a:tr>
              <a:tr h="12954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Максимов Максим Александрович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1 000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8779565"/>
                  </a:ext>
                </a:extLst>
              </a:tr>
              <a:tr h="12954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Залесская Татьяна Васильевна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3 000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6888283"/>
                  </a:ext>
                </a:extLst>
              </a:tr>
              <a:tr h="12954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Евстратов Анатолий Александрович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3 000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6774953"/>
                  </a:ext>
                </a:extLst>
              </a:tr>
              <a:tr h="12954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Костров Александр Вячеславович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3 000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4286640"/>
                  </a:ext>
                </a:extLst>
              </a:tr>
              <a:tr h="12954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Кашехлебова</a:t>
                      </a:r>
                      <a:r>
                        <a:rPr lang="ru-RU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Екатерина Евгеньевна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3 000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1424134"/>
                  </a:ext>
                </a:extLst>
              </a:tr>
              <a:tr h="12954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Рыбакова Анна Николаевна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3 000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745676"/>
                  </a:ext>
                </a:extLst>
              </a:tr>
              <a:tr h="12954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Горяинова Светлана Олеговна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3 000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5140369"/>
                  </a:ext>
                </a:extLst>
              </a:tr>
              <a:tr h="12954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Петренко Галина Сергеевна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3 000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4264966"/>
                  </a:ext>
                </a:extLst>
              </a:tr>
              <a:tr h="12954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Пугачевский Федор Васильевич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3 000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920231"/>
                  </a:ext>
                </a:extLst>
              </a:tr>
              <a:tr h="12954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Кашехлебова</a:t>
                      </a:r>
                      <a:r>
                        <a:rPr lang="ru-RU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Екатерина Евгеньевна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3 000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2300138"/>
                  </a:ext>
                </a:extLst>
              </a:tr>
              <a:tr h="12954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Сироткин Юрий Иванович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3 000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0146753"/>
                  </a:ext>
                </a:extLst>
              </a:tr>
              <a:tr h="12954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Королева Вера Николаевна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2 000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5491655"/>
                  </a:ext>
                </a:extLst>
              </a:tr>
              <a:tr h="12954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Тертышная</a:t>
                      </a:r>
                      <a:r>
                        <a:rPr lang="ru-RU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Елена Григорьевна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3 000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3308987"/>
                  </a:ext>
                </a:extLst>
              </a:tr>
              <a:tr h="12954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Ткаченко Владимир Ильич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3 000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7247705"/>
                  </a:ext>
                </a:extLst>
              </a:tr>
              <a:tr h="12954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Муратович Светлана Викторовна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3 000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2595530"/>
                  </a:ext>
                </a:extLst>
              </a:tr>
              <a:tr h="12954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Лозовой Андрей Владимирович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2 500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1274021"/>
                  </a:ext>
                </a:extLst>
              </a:tr>
              <a:tr h="12954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Хоменко Наталия Михайловна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3 000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5386736"/>
                  </a:ext>
                </a:extLst>
              </a:tr>
              <a:tr h="12954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Нечаева Елена Васильевна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3 000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7462510"/>
                  </a:ext>
                </a:extLst>
              </a:tr>
              <a:tr h="12954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Некрасова Елена Альбертовна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2 000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0160195"/>
                  </a:ext>
                </a:extLst>
              </a:tr>
              <a:tr h="12954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Сорокина Галина Николаевна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3 000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7378975"/>
                  </a:ext>
                </a:extLst>
              </a:tr>
            </a:tbl>
          </a:graphicData>
        </a:graphic>
      </p:graphicFrame>
      <p:graphicFrame>
        <p:nvGraphicFramePr>
          <p:cNvPr id="14" name="Таблица 13">
            <a:extLst>
              <a:ext uri="{FF2B5EF4-FFF2-40B4-BE49-F238E27FC236}">
                <a16:creationId xmlns:a16="http://schemas.microsoft.com/office/drawing/2014/main" id="{95B51028-05ED-989F-2BDB-C6B3D23D95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2357535"/>
              </p:ext>
            </p:extLst>
          </p:nvPr>
        </p:nvGraphicFramePr>
        <p:xfrm>
          <a:off x="8453775" y="1553753"/>
          <a:ext cx="3285352" cy="4729282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421868">
                  <a:extLst>
                    <a:ext uri="{9D8B030D-6E8A-4147-A177-3AD203B41FA5}">
                      <a16:colId xmlns:a16="http://schemas.microsoft.com/office/drawing/2014/main" val="4078848787"/>
                    </a:ext>
                  </a:extLst>
                </a:gridCol>
                <a:gridCol w="2179955">
                  <a:extLst>
                    <a:ext uri="{9D8B030D-6E8A-4147-A177-3AD203B41FA5}">
                      <a16:colId xmlns:a16="http://schemas.microsoft.com/office/drawing/2014/main" val="2030802599"/>
                    </a:ext>
                  </a:extLst>
                </a:gridCol>
                <a:gridCol w="683529">
                  <a:extLst>
                    <a:ext uri="{9D8B030D-6E8A-4147-A177-3AD203B41FA5}">
                      <a16:colId xmlns:a16="http://schemas.microsoft.com/office/drawing/2014/main" val="2496508662"/>
                    </a:ext>
                  </a:extLst>
                </a:gridCol>
              </a:tblGrid>
              <a:tr h="221064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/>
                        <a:t>Уч.</a:t>
                      </a:r>
                    </a:p>
                  </a:txBody>
                  <a:tcPr marL="56777" marR="56777" marT="25807" marB="25807" anchor="ctr"/>
                </a:tc>
                <a:tc>
                  <a:txBody>
                    <a:bodyPr/>
                    <a:lstStyle/>
                    <a:p>
                      <a:r>
                        <a:rPr lang="ru-RU" sz="1000" dirty="0"/>
                        <a:t>Собственник</a:t>
                      </a:r>
                    </a:p>
                  </a:txBody>
                  <a:tcPr marL="56777" marR="56777" marT="25807" marB="2580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/>
                        <a:t>Сумма</a:t>
                      </a:r>
                    </a:p>
                  </a:txBody>
                  <a:tcPr marL="56777" marR="56777" marT="25807" marB="25807" anchor="ctr"/>
                </a:tc>
                <a:extLst>
                  <a:ext uri="{0D108BD9-81ED-4DB2-BD59-A6C34878D82A}">
                    <a16:rowId xmlns:a16="http://schemas.microsoft.com/office/drawing/2014/main" val="3482376435"/>
                  </a:ext>
                </a:extLst>
              </a:tr>
              <a:tr h="17339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Емельянов Роман Геннадиевич  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3 000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9359757"/>
                  </a:ext>
                </a:extLst>
              </a:tr>
              <a:tr h="17339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Орешникова</a:t>
                      </a:r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Елена Валерьевна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3 000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1511267"/>
                  </a:ext>
                </a:extLst>
              </a:tr>
              <a:tr h="17339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Розова Елена Адольфовна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3 000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5600405"/>
                  </a:ext>
                </a:extLst>
              </a:tr>
              <a:tr h="17339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Соловьева Елена Борисовна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3 000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2632243"/>
                  </a:ext>
                </a:extLst>
              </a:tr>
              <a:tr h="17339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Соколова Лидия Ивановна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3 000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4879614"/>
                  </a:ext>
                </a:extLst>
              </a:tr>
              <a:tr h="17339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Федоткин Михаил Викторович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3 000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910390"/>
                  </a:ext>
                </a:extLst>
              </a:tr>
              <a:tr h="17339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Егоров Олег Николаевич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1 500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6514560"/>
                  </a:ext>
                </a:extLst>
              </a:tr>
              <a:tr h="17339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Маремуха</a:t>
                      </a:r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Антонина Ивановна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3 000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0106659"/>
                  </a:ext>
                </a:extLst>
              </a:tr>
              <a:tr h="17339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Гришин Александр Анатолиевич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3 000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777896"/>
                  </a:ext>
                </a:extLst>
              </a:tr>
              <a:tr h="17339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Ефремов Александр Алексеевич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3 000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8676278"/>
                  </a:ext>
                </a:extLst>
              </a:tr>
              <a:tr h="17339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Воробьёва Наталия Семеновна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3 000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2097759"/>
                  </a:ext>
                </a:extLst>
              </a:tr>
              <a:tr h="17339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Шувалов </a:t>
                      </a:r>
                      <a:r>
                        <a:rPr lang="ru-RU" sz="1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Генар</a:t>
                      </a:r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1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Адильевич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3 000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4767320"/>
                  </a:ext>
                </a:extLst>
              </a:tr>
              <a:tr h="17339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Неронов Юрий Владимирович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3 000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4147707"/>
                  </a:ext>
                </a:extLst>
              </a:tr>
              <a:tr h="17339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Манукян</a:t>
                      </a:r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Армен </a:t>
                      </a:r>
                      <a:r>
                        <a:rPr lang="ru-RU" sz="1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Размикович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1 125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6508589"/>
                  </a:ext>
                </a:extLst>
              </a:tr>
              <a:tr h="17339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Ульянова Елена Алексеевна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2 000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7574974"/>
                  </a:ext>
                </a:extLst>
              </a:tr>
              <a:tr h="17339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Дроздов Владимир Валерьевич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3 000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0145685"/>
                  </a:ext>
                </a:extLst>
              </a:tr>
              <a:tr h="17339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Байкова Людмила Николаевна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3 000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3042088"/>
                  </a:ext>
                </a:extLst>
              </a:tr>
              <a:tr h="17339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Щедрина Марина Анатольевна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3 000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1522536"/>
                  </a:ext>
                </a:extLst>
              </a:tr>
              <a:tr h="17339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Орлова Тамара Кузьминична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3 000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7922478"/>
                  </a:ext>
                </a:extLst>
              </a:tr>
              <a:tr h="17339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Осотов Андрей Николаевич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3 000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4362546"/>
                  </a:ext>
                </a:extLst>
              </a:tr>
              <a:tr h="17339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Осотова</a:t>
                      </a:r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Ольга Алексеевна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3 000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6256633"/>
                  </a:ext>
                </a:extLst>
              </a:tr>
              <a:tr h="17339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Покровский Олег Борисович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3 000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955992"/>
                  </a:ext>
                </a:extLst>
              </a:tr>
              <a:tr h="17339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Винокурова</a:t>
                      </a:r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Вера Владимировна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3 000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8928153"/>
                  </a:ext>
                </a:extLst>
              </a:tr>
              <a:tr h="17339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Байдарова</a:t>
                      </a:r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1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Ритта</a:t>
                      </a:r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Сергеевна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3 000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7214658"/>
                  </a:ext>
                </a:extLst>
              </a:tr>
              <a:tr h="17339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Озерова Александра Игоревна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3 000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5668441"/>
                  </a:ext>
                </a:extLst>
              </a:tr>
              <a:tr h="17339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Григорьев Дмитрий Владимирович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3 000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635267"/>
                  </a:ext>
                </a:extLst>
              </a:tr>
            </a:tbl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0369DD09-DA3D-504E-1F98-F8F1607C9FB5}"/>
              </a:ext>
            </a:extLst>
          </p:cNvPr>
          <p:cNvSpPr txBox="1"/>
          <p:nvPr/>
        </p:nvSpPr>
        <p:spPr>
          <a:xfrm rot="1461502" flipH="1">
            <a:off x="9840943" y="1523343"/>
            <a:ext cx="13780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rgbClr val="FF0000"/>
                </a:solidFill>
              </a:rPr>
              <a:t>Должники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7477EFB-9D49-5CE5-55CB-675D4010FD6D}"/>
              </a:ext>
            </a:extLst>
          </p:cNvPr>
          <p:cNvSpPr txBox="1"/>
          <p:nvPr/>
        </p:nvSpPr>
        <p:spPr>
          <a:xfrm rot="1461502" flipH="1">
            <a:off x="6385097" y="1523342"/>
            <a:ext cx="13780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rgbClr val="FF0000"/>
                </a:solidFill>
              </a:rPr>
              <a:t>Должники</a:t>
            </a:r>
          </a:p>
        </p:txBody>
      </p:sp>
    </p:spTree>
    <p:extLst>
      <p:ext uri="{BB962C8B-B14F-4D97-AF65-F5344CB8AC3E}">
        <p14:creationId xmlns:p14="http://schemas.microsoft.com/office/powerpoint/2010/main" val="7679690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9EEB5E-BDA5-4BB0-859E-C3D19D135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Погашение долга ЧВ прошлых периодов</a:t>
            </a:r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F9C68ABE-8599-4299-8DE3-1F00BF32DEF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7345490"/>
              </p:ext>
            </p:extLst>
          </p:nvPr>
        </p:nvGraphicFramePr>
        <p:xfrm>
          <a:off x="838201" y="1825625"/>
          <a:ext cx="3884719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EBA814D7-C537-45D1-9130-CDEA41FCDAAD}"/>
              </a:ext>
            </a:extLst>
          </p:cNvPr>
          <p:cNvSpPr txBox="1"/>
          <p:nvPr/>
        </p:nvSpPr>
        <p:spPr>
          <a:xfrm>
            <a:off x="4909044" y="1635979"/>
            <a:ext cx="682014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"/>
            <a:r>
              <a:rPr lang="ru-RU" sz="1400" dirty="0"/>
              <a:t>По состоянию на 30.06.2022 оплачено </a:t>
            </a:r>
            <a:r>
              <a:rPr lang="ru-RU" sz="1400" b="1" dirty="0"/>
              <a:t>94%</a:t>
            </a:r>
            <a:r>
              <a:rPr lang="ru-RU" sz="1400" dirty="0"/>
              <a:t> от общей суммы.</a:t>
            </a:r>
          </a:p>
          <a:p>
            <a:pPr fontAlgn="b"/>
            <a:r>
              <a:rPr lang="ru-RU" sz="1400" kern="1200" dirty="0">
                <a:latin typeface="+mn-lt"/>
                <a:ea typeface="+mn-ea"/>
                <a:cs typeface="+mn-cs"/>
              </a:rPr>
              <a:t>Остаток долга за ЧВ прошлых периодов </a:t>
            </a:r>
            <a:r>
              <a:rPr lang="en-US" sz="1400" kern="1200" dirty="0">
                <a:latin typeface="+mn-lt"/>
                <a:ea typeface="+mn-ea"/>
                <a:cs typeface="+mn-cs"/>
              </a:rPr>
              <a:t>– </a:t>
            </a:r>
            <a:r>
              <a:rPr lang="ru-RU" sz="1400" b="1" dirty="0"/>
              <a:t>354 000</a:t>
            </a:r>
            <a:r>
              <a:rPr lang="en-US" sz="1400" b="1" kern="1200" dirty="0">
                <a:latin typeface="+mn-lt"/>
                <a:ea typeface="+mn-ea"/>
                <a:cs typeface="+mn-cs"/>
              </a:rPr>
              <a:t> </a:t>
            </a:r>
            <a:r>
              <a:rPr lang="ru-RU" sz="1400" b="1" kern="1200" dirty="0">
                <a:latin typeface="+mn-lt"/>
                <a:ea typeface="+mn-ea"/>
                <a:cs typeface="+mn-cs"/>
              </a:rPr>
              <a:t>руб.</a:t>
            </a:r>
          </a:p>
        </p:txBody>
      </p:sp>
      <p:graphicFrame>
        <p:nvGraphicFramePr>
          <p:cNvPr id="8" name="Объект 5">
            <a:extLst>
              <a:ext uri="{FF2B5EF4-FFF2-40B4-BE49-F238E27FC236}">
                <a16:creationId xmlns:a16="http://schemas.microsoft.com/office/drawing/2014/main" id="{0F67C770-F548-4BC5-B5D8-F6C4BE2AD88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53741933"/>
              </p:ext>
            </p:extLst>
          </p:nvPr>
        </p:nvGraphicFramePr>
        <p:xfrm>
          <a:off x="4909044" y="2445898"/>
          <a:ext cx="6978156" cy="40096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969934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Таблица 12">
            <a:extLst>
              <a:ext uri="{FF2B5EF4-FFF2-40B4-BE49-F238E27FC236}">
                <a16:creationId xmlns:a16="http://schemas.microsoft.com/office/drawing/2014/main" id="{F0D46A80-7101-37A8-ED7C-6C21F0B9E3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8677681"/>
              </p:ext>
            </p:extLst>
          </p:nvPr>
        </p:nvGraphicFramePr>
        <p:xfrm>
          <a:off x="838199" y="1469369"/>
          <a:ext cx="10515600" cy="511424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652671">
                  <a:extLst>
                    <a:ext uri="{9D8B030D-6E8A-4147-A177-3AD203B41FA5}">
                      <a16:colId xmlns:a16="http://schemas.microsoft.com/office/drawing/2014/main" val="4078848787"/>
                    </a:ext>
                  </a:extLst>
                </a:gridCol>
                <a:gridCol w="2584173">
                  <a:extLst>
                    <a:ext uri="{9D8B030D-6E8A-4147-A177-3AD203B41FA5}">
                      <a16:colId xmlns:a16="http://schemas.microsoft.com/office/drawing/2014/main" val="2030802599"/>
                    </a:ext>
                  </a:extLst>
                </a:gridCol>
                <a:gridCol w="1769166">
                  <a:extLst>
                    <a:ext uri="{9D8B030D-6E8A-4147-A177-3AD203B41FA5}">
                      <a16:colId xmlns:a16="http://schemas.microsoft.com/office/drawing/2014/main" val="2496508662"/>
                    </a:ext>
                  </a:extLst>
                </a:gridCol>
                <a:gridCol w="1818861">
                  <a:extLst>
                    <a:ext uri="{9D8B030D-6E8A-4147-A177-3AD203B41FA5}">
                      <a16:colId xmlns:a16="http://schemas.microsoft.com/office/drawing/2014/main" val="3531975181"/>
                    </a:ext>
                  </a:extLst>
                </a:gridCol>
                <a:gridCol w="1789043">
                  <a:extLst>
                    <a:ext uri="{9D8B030D-6E8A-4147-A177-3AD203B41FA5}">
                      <a16:colId xmlns:a16="http://schemas.microsoft.com/office/drawing/2014/main" val="4267764545"/>
                    </a:ext>
                  </a:extLst>
                </a:gridCol>
                <a:gridCol w="1901686">
                  <a:extLst>
                    <a:ext uri="{9D8B030D-6E8A-4147-A177-3AD203B41FA5}">
                      <a16:colId xmlns:a16="http://schemas.microsoft.com/office/drawing/2014/main" val="396054060"/>
                    </a:ext>
                  </a:extLst>
                </a:gridCol>
              </a:tblGrid>
              <a:tr h="28540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Уч.</a:t>
                      </a:r>
                    </a:p>
                  </a:txBody>
                  <a:tcPr marL="56777" marR="56777" marT="25807" marB="25807" anchor="ctr"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Собственник</a:t>
                      </a:r>
                    </a:p>
                  </a:txBody>
                  <a:tcPr marL="56777" marR="56777" marT="25807" marB="2580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Задолженность ЧВ 17/18</a:t>
                      </a:r>
                    </a:p>
                  </a:txBody>
                  <a:tcPr marL="56777" marR="56777" marT="25807" marB="2580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Задолженность ЧВ 18/19</a:t>
                      </a:r>
                    </a:p>
                  </a:txBody>
                  <a:tcPr marL="56777" marR="56777" marT="25807" marB="2580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Задолженность ЧВ 19/20</a:t>
                      </a:r>
                    </a:p>
                  </a:txBody>
                  <a:tcPr marL="56777" marR="56777" marT="25807" marB="2580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Задолженность ЧВ 20/21</a:t>
                      </a:r>
                    </a:p>
                  </a:txBody>
                  <a:tcPr marL="56777" marR="56777" marT="25807" marB="25807" anchor="ctr"/>
                </a:tc>
                <a:extLst>
                  <a:ext uri="{0D108BD9-81ED-4DB2-BD59-A6C34878D82A}">
                    <a16:rowId xmlns:a16="http://schemas.microsoft.com/office/drawing/2014/main" val="3482376435"/>
                  </a:ext>
                </a:extLst>
              </a:tr>
              <a:tr h="2311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Карандов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Александр Юрьевич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6 000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735102955"/>
                  </a:ext>
                </a:extLst>
              </a:tr>
              <a:tr h="2311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Евстратов Анатолий Александрович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5 000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4281497"/>
                  </a:ext>
                </a:extLst>
              </a:tr>
              <a:tr h="2311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Петренко Галина Сергеевна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8 000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10 000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10 000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11 500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8757362"/>
                  </a:ext>
                </a:extLst>
              </a:tr>
              <a:tr h="2311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Рочев Владимир Валентинович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4 000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2 000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724773601"/>
                  </a:ext>
                </a:extLst>
              </a:tr>
              <a:tr h="2311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Сироткин Юрий Иванович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8 000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7 500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7 500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8 500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393036"/>
                  </a:ext>
                </a:extLst>
              </a:tr>
              <a:tr h="2311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Лозовой Андрей Владимирович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8 000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866726211"/>
                  </a:ext>
                </a:extLst>
              </a:tr>
              <a:tr h="2311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Дроздова Ирина Анатольевна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5 000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993585698"/>
                  </a:ext>
                </a:extLst>
              </a:tr>
              <a:tr h="2311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Хоменко Наталия Михайловна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11 500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3315907"/>
                  </a:ext>
                </a:extLst>
              </a:tr>
              <a:tr h="1676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Нечаева Елена Васильевна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8 000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15745676"/>
                  </a:ext>
                </a:extLst>
              </a:tr>
              <a:tr h="1676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Каплунов Андрей Викторович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10 000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10 000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11 500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5140369"/>
                  </a:ext>
                </a:extLst>
              </a:tr>
              <a:tr h="2311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Соловьева Елена Борисовна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8 000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10 000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10 000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11 500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4264966"/>
                  </a:ext>
                </a:extLst>
              </a:tr>
              <a:tr h="12412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Ефремов Александр Алексеевич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2 000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55920231"/>
                  </a:ext>
                </a:extLst>
              </a:tr>
              <a:tr h="1676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Тимофеев Владимир Константинович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1 500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2300138"/>
                  </a:ext>
                </a:extLst>
              </a:tr>
              <a:tr h="1676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Шувалов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Генар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Адильевич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8 000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10 000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10 000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11 500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0146753"/>
                  </a:ext>
                </a:extLst>
              </a:tr>
              <a:tr h="1676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Неронов Юрий Владимирович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10 000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10 000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275491655"/>
                  </a:ext>
                </a:extLst>
              </a:tr>
              <a:tr h="1676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Бессонов Алексей Иванович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5 000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5 000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3308987"/>
                  </a:ext>
                </a:extLst>
              </a:tr>
              <a:tr h="2311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Верещагин Алексей Олегович   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10 000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1 500   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7247705"/>
                  </a:ext>
                </a:extLst>
              </a:tr>
              <a:tr h="1676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Байкова Людмила Николаевна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1 500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2595530"/>
                  </a:ext>
                </a:extLst>
              </a:tr>
              <a:tr h="1676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Орлова Тамара Кузьминична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6 000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971274021"/>
                  </a:ext>
                </a:extLst>
              </a:tr>
              <a:tr h="2311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Ларина Ирина Павловна           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8 000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10 000     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595386736"/>
                  </a:ext>
                </a:extLst>
              </a:tr>
              <a:tr h="1676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Панарина Лариса Владимировна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5 000   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907462510"/>
                  </a:ext>
                </a:extLst>
              </a:tr>
              <a:tr h="1676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Тяжин Виктор Семенович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6 000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2 000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850160195"/>
                  </a:ext>
                </a:extLst>
              </a:tr>
              <a:tr h="1676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Григорьев Дмитрий Владимирович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11 500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7378975"/>
                  </a:ext>
                </a:extLst>
              </a:tr>
            </a:tbl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87477EFB-9D49-5CE5-55CB-675D4010FD6D}"/>
              </a:ext>
            </a:extLst>
          </p:cNvPr>
          <p:cNvSpPr txBox="1"/>
          <p:nvPr/>
        </p:nvSpPr>
        <p:spPr>
          <a:xfrm rot="1461502" flipH="1">
            <a:off x="3393418" y="1481032"/>
            <a:ext cx="13780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rgbClr val="FF0000"/>
                </a:solidFill>
              </a:rPr>
              <a:t>Должники</a:t>
            </a:r>
          </a:p>
        </p:txBody>
      </p:sp>
      <p:sp>
        <p:nvSpPr>
          <p:cNvPr id="17" name="Заголовок 1">
            <a:extLst>
              <a:ext uri="{FF2B5EF4-FFF2-40B4-BE49-F238E27FC236}">
                <a16:creationId xmlns:a16="http://schemas.microsoft.com/office/drawing/2014/main" id="{C712D3A9-77D2-4EB6-8BA1-50AD2C3C5BF7}"/>
              </a:ext>
            </a:extLst>
          </p:cNvPr>
          <p:cNvSpPr txBox="1">
            <a:spLocks/>
          </p:cNvSpPr>
          <p:nvPr/>
        </p:nvSpPr>
        <p:spPr>
          <a:xfrm>
            <a:off x="838199" y="35552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/>
              <a:t>Погашение долга ЧВ прошлые периоды</a:t>
            </a:r>
          </a:p>
        </p:txBody>
      </p:sp>
    </p:spTree>
    <p:extLst>
      <p:ext uri="{BB962C8B-B14F-4D97-AF65-F5344CB8AC3E}">
        <p14:creationId xmlns:p14="http://schemas.microsoft.com/office/powerpoint/2010/main" val="9446614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923A06A-5C9C-4507-BAC3-5462720006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0416"/>
            <a:ext cx="10392052" cy="1325563"/>
          </a:xfrm>
        </p:spPr>
        <p:txBody>
          <a:bodyPr/>
          <a:lstStyle/>
          <a:p>
            <a:r>
              <a:rPr lang="ru-RU" dirty="0"/>
              <a:t>Погашение долга за транспорт (21/22)</a:t>
            </a:r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9256481D-2266-4753-B935-A68669EAAE0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1636168"/>
              </p:ext>
            </p:extLst>
          </p:nvPr>
        </p:nvGraphicFramePr>
        <p:xfrm>
          <a:off x="838201" y="1825625"/>
          <a:ext cx="3884719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6A0C7EF5-F6D0-FEEF-560D-0DAC0F65B060}"/>
              </a:ext>
            </a:extLst>
          </p:cNvPr>
          <p:cNvSpPr txBox="1"/>
          <p:nvPr/>
        </p:nvSpPr>
        <p:spPr>
          <a:xfrm>
            <a:off x="4909044" y="1486894"/>
            <a:ext cx="6820144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"/>
            <a:r>
              <a:rPr lang="ru-RU" sz="1400" dirty="0"/>
              <a:t>По состоянию на 30.06.2022 оплачено </a:t>
            </a:r>
            <a:r>
              <a:rPr lang="ru-RU" sz="1400" b="1" dirty="0"/>
              <a:t>7</a:t>
            </a:r>
            <a:r>
              <a:rPr lang="en-US" sz="1400" b="1" dirty="0"/>
              <a:t>2</a:t>
            </a:r>
            <a:r>
              <a:rPr lang="ru-RU" sz="1400" b="1" dirty="0"/>
              <a:t>% </a:t>
            </a:r>
            <a:r>
              <a:rPr lang="ru-RU" sz="1400" dirty="0"/>
              <a:t>от общей суммы.</a:t>
            </a:r>
          </a:p>
          <a:p>
            <a:pPr fontAlgn="b"/>
            <a:r>
              <a:rPr lang="ru-RU" sz="1400" kern="1200" dirty="0">
                <a:latin typeface="+mn-lt"/>
                <a:ea typeface="+mn-ea"/>
                <a:cs typeface="+mn-cs"/>
              </a:rPr>
              <a:t>Остаток долга за транспорт </a:t>
            </a:r>
            <a:r>
              <a:rPr lang="en-US" sz="1400" kern="1200" dirty="0">
                <a:latin typeface="+mn-lt"/>
                <a:ea typeface="+mn-ea"/>
                <a:cs typeface="+mn-cs"/>
              </a:rPr>
              <a:t>– </a:t>
            </a:r>
            <a:r>
              <a:rPr lang="ru-RU" sz="1400" b="1" kern="1200" dirty="0">
                <a:latin typeface="+mn-lt"/>
                <a:ea typeface="+mn-ea"/>
                <a:cs typeface="+mn-cs"/>
              </a:rPr>
              <a:t>1</a:t>
            </a:r>
            <a:r>
              <a:rPr lang="en-US" sz="1400" b="1" kern="1200" dirty="0">
                <a:latin typeface="+mn-lt"/>
                <a:ea typeface="+mn-ea"/>
                <a:cs typeface="+mn-cs"/>
              </a:rPr>
              <a:t>5 386 </a:t>
            </a:r>
            <a:r>
              <a:rPr lang="ru-RU" sz="1400" b="1" kern="1200" dirty="0">
                <a:latin typeface="+mn-lt"/>
                <a:ea typeface="+mn-ea"/>
                <a:cs typeface="+mn-cs"/>
              </a:rPr>
              <a:t>руб.</a:t>
            </a:r>
          </a:p>
          <a:p>
            <a:pPr fontAlgn="b"/>
            <a:r>
              <a:rPr lang="ru-RU" sz="1400" dirty="0"/>
              <a:t>Долг за прошлые периоды 19/20 и 20/21 (журнал ведется с 27.05.2020) – 12 600 руб.</a:t>
            </a:r>
          </a:p>
        </p:txBody>
      </p:sp>
      <p:graphicFrame>
        <p:nvGraphicFramePr>
          <p:cNvPr id="13" name="Таблица 12">
            <a:extLst>
              <a:ext uri="{FF2B5EF4-FFF2-40B4-BE49-F238E27FC236}">
                <a16:creationId xmlns:a16="http://schemas.microsoft.com/office/drawing/2014/main" id="{F0D46A80-7101-37A8-ED7C-6C21F0B9E3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7347273"/>
              </p:ext>
            </p:extLst>
          </p:nvPr>
        </p:nvGraphicFramePr>
        <p:xfrm>
          <a:off x="4909044" y="2408506"/>
          <a:ext cx="3285352" cy="3988693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546433">
                  <a:extLst>
                    <a:ext uri="{9D8B030D-6E8A-4147-A177-3AD203B41FA5}">
                      <a16:colId xmlns:a16="http://schemas.microsoft.com/office/drawing/2014/main" val="4078848787"/>
                    </a:ext>
                  </a:extLst>
                </a:gridCol>
                <a:gridCol w="2055390">
                  <a:extLst>
                    <a:ext uri="{9D8B030D-6E8A-4147-A177-3AD203B41FA5}">
                      <a16:colId xmlns:a16="http://schemas.microsoft.com/office/drawing/2014/main" val="2030802599"/>
                    </a:ext>
                  </a:extLst>
                </a:gridCol>
                <a:gridCol w="683529">
                  <a:extLst>
                    <a:ext uri="{9D8B030D-6E8A-4147-A177-3AD203B41FA5}">
                      <a16:colId xmlns:a16="http://schemas.microsoft.com/office/drawing/2014/main" val="2496508662"/>
                    </a:ext>
                  </a:extLst>
                </a:gridCol>
              </a:tblGrid>
              <a:tr h="292363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/>
                        <a:t>Участок</a:t>
                      </a:r>
                    </a:p>
                  </a:txBody>
                  <a:tcPr marL="56777" marR="56777" marT="25807" marB="25807" anchor="ctr"/>
                </a:tc>
                <a:tc>
                  <a:txBody>
                    <a:bodyPr/>
                    <a:lstStyle/>
                    <a:p>
                      <a:r>
                        <a:rPr lang="ru-RU" sz="1000" dirty="0"/>
                        <a:t>Собственник</a:t>
                      </a:r>
                    </a:p>
                  </a:txBody>
                  <a:tcPr marL="56777" marR="56777" marT="25807" marB="2580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/>
                        <a:t>Сумма</a:t>
                      </a:r>
                    </a:p>
                  </a:txBody>
                  <a:tcPr marL="56777" marR="56777" marT="25807" marB="25807" anchor="ctr"/>
                </a:tc>
                <a:extLst>
                  <a:ext uri="{0D108BD9-81ED-4DB2-BD59-A6C34878D82A}">
                    <a16:rowId xmlns:a16="http://schemas.microsoft.com/office/drawing/2014/main" val="3482376435"/>
                  </a:ext>
                </a:extLst>
              </a:tr>
              <a:tr h="24642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Кадяйкина Любовь Михайловна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5102955"/>
                  </a:ext>
                </a:extLst>
              </a:tr>
              <a:tr h="24642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Разживкина</a:t>
                      </a:r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Ольга Евгеньевна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745676"/>
                  </a:ext>
                </a:extLst>
              </a:tr>
              <a:tr h="24642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Ерохин Сергей Васильевич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5140369"/>
                  </a:ext>
                </a:extLst>
              </a:tr>
              <a:tr h="24642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Воробьёв Сергей Михайлович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4264966"/>
                  </a:ext>
                </a:extLst>
              </a:tr>
              <a:tr h="24642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Никитин Михаил Ильич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920231"/>
                  </a:ext>
                </a:extLst>
              </a:tr>
              <a:tr h="24642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Закиров Юсуф </a:t>
                      </a:r>
                      <a:r>
                        <a:rPr lang="ru-RU" sz="11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Фатехович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2300138"/>
                  </a:ext>
                </a:extLst>
              </a:tr>
              <a:tr h="24642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Владимиров Николай Евгеньевич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3308987"/>
                  </a:ext>
                </a:extLst>
              </a:tr>
              <a:tr h="24642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Лапшов</a:t>
                      </a:r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Сергей Анатольевич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7247705"/>
                  </a:ext>
                </a:extLst>
              </a:tr>
              <a:tr h="24642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Каргальцева</a:t>
                      </a:r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Елена Леонидовна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2595530"/>
                  </a:ext>
                </a:extLst>
              </a:tr>
              <a:tr h="24642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Ахундов Эмиль Ахмедович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1274021"/>
                  </a:ext>
                </a:extLst>
              </a:tr>
              <a:tr h="24642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Розова Елена Адольфовна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5386736"/>
                  </a:ext>
                </a:extLst>
              </a:tr>
              <a:tr h="24642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Федорова Елена Николаевна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7462510"/>
                  </a:ext>
                </a:extLst>
              </a:tr>
              <a:tr h="24642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Смирнова Вера Владимировна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0868617"/>
                  </a:ext>
                </a:extLst>
              </a:tr>
              <a:tr h="24642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Крахмальникова</a:t>
                      </a:r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Елена Ивановна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290544"/>
                  </a:ext>
                </a:extLst>
              </a:tr>
              <a:tr h="24642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Ефремов Александр Алексеевич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900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793351"/>
                  </a:ext>
                </a:extLst>
              </a:tr>
            </a:tbl>
          </a:graphicData>
        </a:graphic>
      </p:graphicFrame>
      <p:graphicFrame>
        <p:nvGraphicFramePr>
          <p:cNvPr id="14" name="Таблица 13">
            <a:extLst>
              <a:ext uri="{FF2B5EF4-FFF2-40B4-BE49-F238E27FC236}">
                <a16:creationId xmlns:a16="http://schemas.microsoft.com/office/drawing/2014/main" id="{95B51028-05ED-989F-2BDB-C6B3D23D95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3031204"/>
              </p:ext>
            </p:extLst>
          </p:nvPr>
        </p:nvGraphicFramePr>
        <p:xfrm>
          <a:off x="8443836" y="2408507"/>
          <a:ext cx="3285352" cy="398870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546433">
                  <a:extLst>
                    <a:ext uri="{9D8B030D-6E8A-4147-A177-3AD203B41FA5}">
                      <a16:colId xmlns:a16="http://schemas.microsoft.com/office/drawing/2014/main" val="4078848787"/>
                    </a:ext>
                  </a:extLst>
                </a:gridCol>
                <a:gridCol w="2055390">
                  <a:extLst>
                    <a:ext uri="{9D8B030D-6E8A-4147-A177-3AD203B41FA5}">
                      <a16:colId xmlns:a16="http://schemas.microsoft.com/office/drawing/2014/main" val="2030802599"/>
                    </a:ext>
                  </a:extLst>
                </a:gridCol>
                <a:gridCol w="683529">
                  <a:extLst>
                    <a:ext uri="{9D8B030D-6E8A-4147-A177-3AD203B41FA5}">
                      <a16:colId xmlns:a16="http://schemas.microsoft.com/office/drawing/2014/main" val="2496508662"/>
                    </a:ext>
                  </a:extLst>
                </a:gridCol>
              </a:tblGrid>
              <a:tr h="282878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/>
                        <a:t>Участок</a:t>
                      </a:r>
                    </a:p>
                  </a:txBody>
                  <a:tcPr marL="56777" marR="56777" marT="25807" marB="25807" anchor="ctr"/>
                </a:tc>
                <a:tc>
                  <a:txBody>
                    <a:bodyPr/>
                    <a:lstStyle/>
                    <a:p>
                      <a:r>
                        <a:rPr lang="ru-RU" sz="1000" dirty="0"/>
                        <a:t>Собственник</a:t>
                      </a:r>
                    </a:p>
                  </a:txBody>
                  <a:tcPr marL="56777" marR="56777" marT="25807" marB="2580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/>
                        <a:t>Сумма</a:t>
                      </a:r>
                    </a:p>
                  </a:txBody>
                  <a:tcPr marL="56777" marR="56777" marT="25807" marB="25807" anchor="ctr"/>
                </a:tc>
                <a:extLst>
                  <a:ext uri="{0D108BD9-81ED-4DB2-BD59-A6C34878D82A}">
                    <a16:rowId xmlns:a16="http://schemas.microsoft.com/office/drawing/2014/main" val="3482376435"/>
                  </a:ext>
                </a:extLst>
              </a:tr>
              <a:tr h="23981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Манукян</a:t>
                      </a:r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Армен </a:t>
                      </a:r>
                      <a:r>
                        <a:rPr lang="ru-RU" sz="11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Размикович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0145685"/>
                  </a:ext>
                </a:extLst>
              </a:tr>
              <a:tr h="23981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Билеткина</a:t>
                      </a:r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Ольга Сергеевна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219265"/>
                  </a:ext>
                </a:extLst>
              </a:tr>
              <a:tr h="23981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Гулюкин</a:t>
                      </a:r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Алексей Николаевич 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3042088"/>
                  </a:ext>
                </a:extLst>
              </a:tr>
              <a:tr h="23981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Бессонов Алексей Иванович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2572853"/>
                  </a:ext>
                </a:extLst>
              </a:tr>
              <a:tr h="24532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Дейнекин</a:t>
                      </a:r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Игорь Михайлович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1522536"/>
                  </a:ext>
                </a:extLst>
              </a:tr>
              <a:tr h="23981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Буданов Тимофей Валерьевич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7922478"/>
                  </a:ext>
                </a:extLst>
              </a:tr>
              <a:tr h="23981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Шварцман Елизавета Львовна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8810432"/>
                  </a:ext>
                </a:extLst>
              </a:tr>
              <a:tr h="23981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Осотова</a:t>
                      </a:r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Ольга Алексеевна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896654"/>
                  </a:ext>
                </a:extLst>
              </a:tr>
              <a:tr h="23981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Байдарова Ритта Сергеевна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4300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4362546"/>
                  </a:ext>
                </a:extLst>
              </a:tr>
              <a:tr h="23981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Романова Татьяна Яковлевна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6256633"/>
                  </a:ext>
                </a:extLst>
              </a:tr>
              <a:tr h="30991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Томашевич Виктор </a:t>
                      </a:r>
                      <a:r>
                        <a:rPr lang="ru-RU" sz="11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Пантелеймонович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9421779"/>
                  </a:ext>
                </a:extLst>
              </a:tr>
              <a:tr h="23981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Слинько Николай Григорьевич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900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955992"/>
                  </a:ext>
                </a:extLst>
              </a:tr>
              <a:tr h="23981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Байков Максим Юрьевич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8928153"/>
                  </a:ext>
                </a:extLst>
              </a:tr>
              <a:tr h="23981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Тяжин Виктор Семенович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7214658"/>
                  </a:ext>
                </a:extLst>
              </a:tr>
              <a:tr h="23981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Куликова Светлана Михайловна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9529800"/>
                  </a:ext>
                </a:extLst>
              </a:tr>
            </a:tbl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0369DD09-DA3D-504E-1F98-F8F1607C9FB5}"/>
              </a:ext>
            </a:extLst>
          </p:cNvPr>
          <p:cNvSpPr txBox="1"/>
          <p:nvPr/>
        </p:nvSpPr>
        <p:spPr>
          <a:xfrm rot="1461502" flipH="1">
            <a:off x="9831004" y="2378097"/>
            <a:ext cx="13780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rgbClr val="FF0000"/>
                </a:solidFill>
              </a:rPr>
              <a:t>Должники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7477EFB-9D49-5CE5-55CB-675D4010FD6D}"/>
              </a:ext>
            </a:extLst>
          </p:cNvPr>
          <p:cNvSpPr txBox="1"/>
          <p:nvPr/>
        </p:nvSpPr>
        <p:spPr>
          <a:xfrm rot="1461502" flipH="1">
            <a:off x="6375158" y="2378096"/>
            <a:ext cx="13780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rgbClr val="FF0000"/>
                </a:solidFill>
              </a:rPr>
              <a:t>Должники</a:t>
            </a:r>
          </a:p>
        </p:txBody>
      </p:sp>
    </p:spTree>
    <p:extLst>
      <p:ext uri="{BB962C8B-B14F-4D97-AF65-F5344CB8AC3E}">
        <p14:creationId xmlns:p14="http://schemas.microsoft.com/office/powerpoint/2010/main" val="144586506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16692</TotalTime>
  <Words>1604</Words>
  <Application>Microsoft Macintosh PowerPoint</Application>
  <PresentationFormat>Широкоэкранный</PresentationFormat>
  <Paragraphs>660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Тема Office</vt:lpstr>
      <vt:lpstr>Итоговый отчет Правления СНТ «Дубки»</vt:lpstr>
      <vt:lpstr>Структура доходов / расходов в 21/22</vt:lpstr>
      <vt:lpstr>Структура доходов в 21/22</vt:lpstr>
      <vt:lpstr>Структура расходов в 21/22</vt:lpstr>
      <vt:lpstr>Погашение долга за ЧВ (21/22)</vt:lpstr>
      <vt:lpstr>Погашение долга за МЭС (21/22)</vt:lpstr>
      <vt:lpstr>Погашение долга ЧВ прошлых периодов</vt:lpstr>
      <vt:lpstr>Презентация PowerPoint</vt:lpstr>
      <vt:lpstr>Погашение долга за транспорт (21/22)</vt:lpstr>
      <vt:lpstr>Погашение долга за мусор (21/22)</vt:lpstr>
      <vt:lpstr>Работа с должниками прошлых периодов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Итоговый отчет Правления СНТ «Дубки»</dc:title>
  <dc:creator>Svetlana Bronnikova</dc:creator>
  <cp:lastModifiedBy>Sveta Bronnikova</cp:lastModifiedBy>
  <cp:revision>43</cp:revision>
  <dcterms:created xsi:type="dcterms:W3CDTF">2022-05-29T21:04:26Z</dcterms:created>
  <dcterms:modified xsi:type="dcterms:W3CDTF">2022-07-14T13:58:40Z</dcterms:modified>
</cp:coreProperties>
</file>